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4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95" r:id="rId12"/>
    <p:sldId id="266" r:id="rId13"/>
    <p:sldId id="267" r:id="rId14"/>
    <p:sldId id="296" r:id="rId15"/>
    <p:sldId id="269" r:id="rId16"/>
    <p:sldId id="270" r:id="rId17"/>
    <p:sldId id="297" r:id="rId18"/>
    <p:sldId id="272" r:id="rId19"/>
    <p:sldId id="273" r:id="rId20"/>
    <p:sldId id="298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93" r:id="rId31"/>
    <p:sldId id="284" r:id="rId32"/>
    <p:sldId id="294" r:id="rId33"/>
    <p:sldId id="300" r:id="rId34"/>
    <p:sldId id="291" r:id="rId35"/>
    <p:sldId id="299" r:id="rId36"/>
    <p:sldId id="292" r:id="rId37"/>
    <p:sldId id="286" r:id="rId38"/>
    <p:sldId id="287" r:id="rId39"/>
    <p:sldId id="288" r:id="rId40"/>
    <p:sldId id="289" r:id="rId4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69A8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42be6227f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242be6227f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42be6227f3_2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242be6227f3_2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0524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42be6227f3_2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242be6227f3_2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42be6227f3_2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242be6227f3_2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42be6227f3_2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242be6227f3_2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5040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42be6227f3_2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242be6227f3_2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42be6227f3_2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242be6227f3_2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42be6227f3_2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242be6227f3_2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6749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42be6227f3_2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242be6227f3_2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42be6227f3_2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242be6227f3_2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42be6227f3_2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242be6227f3_2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8838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42be6227f3_2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242be6227f3_2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42be6227f3_2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242be6227f3_2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42be6227f3_2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242be6227f3_2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42be6227f3_2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g242be6227f3_2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42be6227f3_2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g242be6227f3_2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42be6227f3_2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g242be6227f3_2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42be6227f3_2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g242be6227f3_2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42be6227f3_2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g242be6227f3_2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42be6227f3_2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g242be6227f3_2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42be6227f3_2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242be6227f3_2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42be6227f3_2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242be6227f3_2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8474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42be6227f3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242be6227f3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42be6227f3_2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g242be6227f3_2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42be6227f3_2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g242be6227f3_2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27597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>
          <a:extLst>
            <a:ext uri="{FF2B5EF4-FFF2-40B4-BE49-F238E27FC236}">
              <a16:creationId xmlns:a16="http://schemas.microsoft.com/office/drawing/2014/main" id="{39FB3107-9668-482A-90B8-4DC280EA2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42be6227f3_2_377:notes">
            <a:extLst>
              <a:ext uri="{FF2B5EF4-FFF2-40B4-BE49-F238E27FC236}">
                <a16:creationId xmlns:a16="http://schemas.microsoft.com/office/drawing/2014/main" id="{263D564E-26F2-8600-74B1-A9074E4491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g242be6227f3_2_377:notes">
            <a:extLst>
              <a:ext uri="{FF2B5EF4-FFF2-40B4-BE49-F238E27FC236}">
                <a16:creationId xmlns:a16="http://schemas.microsoft.com/office/drawing/2014/main" id="{C830CC7E-CEF9-E081-E434-5BE7ABEC39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68515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42be6227f3_2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g242be6227f3_2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>
          <a:extLst>
            <a:ext uri="{FF2B5EF4-FFF2-40B4-BE49-F238E27FC236}">
              <a16:creationId xmlns:a16="http://schemas.microsoft.com/office/drawing/2014/main" id="{DB9762D3-4946-3316-977E-A1E7D7955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42be6227f3_2_389:notes">
            <a:extLst>
              <a:ext uri="{FF2B5EF4-FFF2-40B4-BE49-F238E27FC236}">
                <a16:creationId xmlns:a16="http://schemas.microsoft.com/office/drawing/2014/main" id="{7DBC024D-400C-A3F9-61FF-286AAE284F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g242be6227f3_2_389:notes">
            <a:extLst>
              <a:ext uri="{FF2B5EF4-FFF2-40B4-BE49-F238E27FC236}">
                <a16:creationId xmlns:a16="http://schemas.microsoft.com/office/drawing/2014/main" id="{9D8930A6-2C97-5DB5-C946-5973211E7E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7047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42be6227f3_2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g242be6227f3_2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42be6227f3_2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242be6227f3_2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42be6227f3_2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g242be6227f3_2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42be6227f3_2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g242be6227f3_2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42be6227f3_2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g242be6227f3_2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42be6227f3_2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242be6227f3_2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42be6227f3_2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242be6227f3_2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42be6227f3_2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242be6227f3_2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42be6227f3_2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242be6227f3_2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42be6227f3_2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242be6227f3_2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2be6227f3_2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242be6227f3_2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slajda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 sadržaj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zno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glavlje odeljka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sadržaja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eđenje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o naslov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držaj sa natpisom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ka sa natpisom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 vertikalni teks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ni naslov i teks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sgm.edu.rs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facebook.com/knjazmilosgm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/>
          <p:nvPr/>
        </p:nvSpPr>
        <p:spPr>
          <a:xfrm>
            <a:off x="0" y="171881"/>
            <a:ext cx="9144000" cy="51434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Latn-R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5"/>
          <p:cNvSpPr txBox="1">
            <a:spLocks noGrp="1"/>
          </p:cNvSpPr>
          <p:nvPr>
            <p:ph type="ctrTitle"/>
          </p:nvPr>
        </p:nvSpPr>
        <p:spPr>
          <a:xfrm>
            <a:off x="342901" y="620939"/>
            <a:ext cx="4107470" cy="877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sr-Cyrl-RS" sz="3200" b="1" i="1" dirty="0">
                <a:solidFill>
                  <a:srgbClr val="002060"/>
                </a:solidFill>
                <a:latin typeface="Bahnschrift SemiBold SemiConden" panose="020B0502040204020203" pitchFamily="34" charset="0"/>
                <a:cs typeface="Calibri" panose="020F0502020204030204" pitchFamily="34" charset="0"/>
              </a:rPr>
              <a:t>Економско-трговачка школа </a:t>
            </a:r>
            <a:r>
              <a:rPr lang="en-US" sz="3200" b="1" i="1" dirty="0">
                <a:solidFill>
                  <a:srgbClr val="002060"/>
                </a:solidFill>
                <a:latin typeface="Bahnschrift SemiBold SemiConden" panose="020B0502040204020203" pitchFamily="34" charset="0"/>
                <a:cs typeface="Calibri" panose="020F0502020204030204" pitchFamily="34" charset="0"/>
              </a:rPr>
              <a:t>“</a:t>
            </a:r>
            <a:r>
              <a:rPr lang="sr-Cyrl-RS" sz="3200" b="1" i="1" dirty="0">
                <a:solidFill>
                  <a:srgbClr val="002060"/>
                </a:solidFill>
                <a:latin typeface="Bahnschrift SemiBold SemiConden" panose="020B0502040204020203" pitchFamily="34" charset="0"/>
                <a:cs typeface="Calibri" panose="020F0502020204030204" pitchFamily="34" charset="0"/>
              </a:rPr>
              <a:t>Књаз Милош</a:t>
            </a:r>
            <a:r>
              <a:rPr lang="en-US" sz="3200" b="1" i="1" dirty="0">
                <a:solidFill>
                  <a:srgbClr val="002060"/>
                </a:solidFill>
                <a:latin typeface="Bahnschrift SemiBold SemiConden" panose="020B0502040204020203" pitchFamily="34" charset="0"/>
                <a:cs typeface="Calibri" panose="020F0502020204030204" pitchFamily="34" charset="0"/>
              </a:rPr>
              <a:t>”</a:t>
            </a:r>
            <a:endParaRPr sz="3200" b="1" i="1" dirty="0">
              <a:solidFill>
                <a:srgbClr val="002060"/>
              </a:solidFill>
              <a:latin typeface="Bahnschrift SemiBold SemiConden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31" name="Google Shape;131;p25"/>
          <p:cNvSpPr txBox="1">
            <a:spLocks noGrp="1"/>
          </p:cNvSpPr>
          <p:nvPr>
            <p:ph type="subTitle" idx="1"/>
          </p:nvPr>
        </p:nvSpPr>
        <p:spPr>
          <a:xfrm>
            <a:off x="4944012" y="2979384"/>
            <a:ext cx="462272" cy="61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2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endParaRPr sz="3000" dirty="0"/>
          </a:p>
        </p:txBody>
      </p:sp>
      <p:sp>
        <p:nvSpPr>
          <p:cNvPr id="132" name="Google Shape;132;p25"/>
          <p:cNvSpPr/>
          <p:nvPr/>
        </p:nvSpPr>
        <p:spPr>
          <a:xfrm flipH="1">
            <a:off x="6092502" y="-2"/>
            <a:ext cx="3051498" cy="5143500"/>
          </a:xfrm>
          <a:prstGeom prst="rect">
            <a:avLst/>
          </a:prstGeom>
          <a:gradFill>
            <a:gsLst>
              <a:gs pos="0">
                <a:srgbClr val="000000"/>
              </a:gs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5"/>
          <p:cNvSpPr/>
          <p:nvPr/>
        </p:nvSpPr>
        <p:spPr>
          <a:xfrm flipH="1">
            <a:off x="6092502" y="-2"/>
            <a:ext cx="2708597" cy="5143500"/>
          </a:xfrm>
          <a:prstGeom prst="rect">
            <a:avLst/>
          </a:prstGeom>
          <a:gradFill>
            <a:gsLst>
              <a:gs pos="0">
                <a:srgbClr val="2F5496">
                  <a:alpha val="55686"/>
                </a:srgbClr>
              </a:gs>
              <a:gs pos="100000">
                <a:srgbClr val="000000">
                  <a:alpha val="51764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5"/>
          <p:cNvSpPr/>
          <p:nvPr/>
        </p:nvSpPr>
        <p:spPr>
          <a:xfrm rot="5400000">
            <a:off x="5046498" y="1046000"/>
            <a:ext cx="5143504" cy="3051499"/>
          </a:xfrm>
          <a:prstGeom prst="rect">
            <a:avLst/>
          </a:prstGeom>
          <a:gradFill>
            <a:gsLst>
              <a:gs pos="0">
                <a:srgbClr val="000000">
                  <a:alpha val="33725"/>
                </a:srgbClr>
              </a:gs>
              <a:gs pos="96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6027" y="312135"/>
            <a:ext cx="1132250" cy="806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44E57D-21DE-10B5-A722-09B1A73B8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05" y="1825275"/>
            <a:ext cx="5373094" cy="30060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/>
          <p:nvPr/>
        </p:nvSpPr>
        <p:spPr>
          <a:xfrm>
            <a:off x="-1" y="0"/>
            <a:ext cx="914171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F2FFCE-3B23-4D5F-850D-DA3F4151F532}"/>
              </a:ext>
            </a:extLst>
          </p:cNvPr>
          <p:cNvSpPr/>
          <p:nvPr/>
        </p:nvSpPr>
        <p:spPr>
          <a:xfrm>
            <a:off x="85809" y="399657"/>
            <a:ext cx="2050034" cy="112274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DB75FE-98C6-4C82-9F08-DE1E1266A572}"/>
              </a:ext>
            </a:extLst>
          </p:cNvPr>
          <p:cNvSpPr txBox="1"/>
          <p:nvPr/>
        </p:nvSpPr>
        <p:spPr>
          <a:xfrm>
            <a:off x="149974" y="450396"/>
            <a:ext cx="1928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општеобразовни предмети: Српски језик и књижевност, енглески језик, историја, математика</a:t>
            </a:r>
            <a:r>
              <a:rPr lang="sr-Latn-RS" sz="1000" b="1" dirty="0">
                <a:solidFill>
                  <a:schemeClr val="bg1"/>
                </a:solidFill>
              </a:rPr>
              <a:t>, </a:t>
            </a:r>
            <a:r>
              <a:rPr lang="sr-Cyrl-RS" sz="1000" b="1" dirty="0">
                <a:solidFill>
                  <a:schemeClr val="bg1"/>
                </a:solidFill>
              </a:rPr>
              <a:t>ликовно, географија, немачки језик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F8E6D4-C5B4-4D1A-B194-1654D058C17D}"/>
              </a:ext>
            </a:extLst>
          </p:cNvPr>
          <p:cNvSpPr/>
          <p:nvPr/>
        </p:nvSpPr>
        <p:spPr>
          <a:xfrm>
            <a:off x="209973" y="1639147"/>
            <a:ext cx="1855894" cy="1619692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615D3E-66DC-4E3F-892A-DCC6E69C1937}"/>
              </a:ext>
            </a:extLst>
          </p:cNvPr>
          <p:cNvSpPr txBox="1"/>
          <p:nvPr/>
        </p:nvSpPr>
        <p:spPr>
          <a:xfrm>
            <a:off x="284480" y="1700392"/>
            <a:ext cx="1706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стручни предмети: принципи економије, пословна коресподенција и комуникација, право, унутрашња трговина, рачунарство и информатика, познавање робе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79FCD9-82CE-45C3-B0DA-B7FA1C4E5BA2}"/>
              </a:ext>
            </a:extLst>
          </p:cNvPr>
          <p:cNvSpPr/>
          <p:nvPr/>
        </p:nvSpPr>
        <p:spPr>
          <a:xfrm>
            <a:off x="216747" y="3429372"/>
            <a:ext cx="1788161" cy="698948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3556A4-5EF0-449D-8005-5118C2528C32}"/>
              </a:ext>
            </a:extLst>
          </p:cNvPr>
          <p:cNvSpPr txBox="1"/>
          <p:nvPr/>
        </p:nvSpPr>
        <p:spPr>
          <a:xfrm>
            <a:off x="264261" y="3500050"/>
            <a:ext cx="1706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Изборни програми: *верска настава/ грађанско васпитање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179DE6-AB48-4DF9-BCD1-8B8FE8D0BE40}"/>
              </a:ext>
            </a:extLst>
          </p:cNvPr>
          <p:cNvSpPr/>
          <p:nvPr/>
        </p:nvSpPr>
        <p:spPr>
          <a:xfrm>
            <a:off x="2372955" y="408029"/>
            <a:ext cx="2056805" cy="112274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81BE51-4800-4B9D-ADED-0889F5DB0CC2}"/>
              </a:ext>
            </a:extLst>
          </p:cNvPr>
          <p:cNvSpPr txBox="1"/>
          <p:nvPr/>
        </p:nvSpPr>
        <p:spPr>
          <a:xfrm>
            <a:off x="2540043" y="458590"/>
            <a:ext cx="17204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општеобразовни предмети: српски језик и књижевност, енглески језик, математика, немачки језик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D1048B3-3EE0-4DA4-A621-199A0C2E1992}"/>
              </a:ext>
            </a:extLst>
          </p:cNvPr>
          <p:cNvSpPr/>
          <p:nvPr/>
        </p:nvSpPr>
        <p:spPr>
          <a:xfrm>
            <a:off x="2457907" y="1639148"/>
            <a:ext cx="1916853" cy="2070542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E28ADD-F5B2-46CA-9505-92D4290F75E1}"/>
              </a:ext>
            </a:extLst>
          </p:cNvPr>
          <p:cNvSpPr txBox="1"/>
          <p:nvPr/>
        </p:nvSpPr>
        <p:spPr>
          <a:xfrm>
            <a:off x="2484391" y="1762185"/>
            <a:ext cx="187651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стручни предмети: принципи економије, рачуноводство, пословна коресподенција и комуникација, пословна информатика, право, унутрашња трговина, комерцијално познавање робе, комерцијално пословање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3093C95-0063-4851-8F17-E1770457B27F}"/>
              </a:ext>
            </a:extLst>
          </p:cNvPr>
          <p:cNvSpPr/>
          <p:nvPr/>
        </p:nvSpPr>
        <p:spPr>
          <a:xfrm>
            <a:off x="2526293" y="3837598"/>
            <a:ext cx="1889717" cy="69144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A79EF9-6B1F-4530-8A1C-B268FA4C0722}"/>
              </a:ext>
            </a:extLst>
          </p:cNvPr>
          <p:cNvSpPr txBox="1"/>
          <p:nvPr/>
        </p:nvSpPr>
        <p:spPr>
          <a:xfrm>
            <a:off x="2628359" y="3895915"/>
            <a:ext cx="1706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Изборни програми: *верска настава/ грађанско васпитање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BFBB80-BFF1-45C1-9BC2-BD70FC9069A0}"/>
              </a:ext>
            </a:extLst>
          </p:cNvPr>
          <p:cNvSpPr/>
          <p:nvPr/>
        </p:nvSpPr>
        <p:spPr>
          <a:xfrm>
            <a:off x="4763943" y="418125"/>
            <a:ext cx="2025140" cy="110427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3DC49E0-D491-491B-B2D5-CB150F59C5FD}"/>
              </a:ext>
            </a:extLst>
          </p:cNvPr>
          <p:cNvSpPr/>
          <p:nvPr/>
        </p:nvSpPr>
        <p:spPr>
          <a:xfrm>
            <a:off x="4815027" y="1624927"/>
            <a:ext cx="1930399" cy="180444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46182F6-604E-4682-A36B-1B2EA1932509}"/>
              </a:ext>
            </a:extLst>
          </p:cNvPr>
          <p:cNvSpPr/>
          <p:nvPr/>
        </p:nvSpPr>
        <p:spPr>
          <a:xfrm>
            <a:off x="4863461" y="3588139"/>
            <a:ext cx="1801708" cy="940902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72E30DA-1AC2-4924-B349-901F916FEA99}"/>
              </a:ext>
            </a:extLst>
          </p:cNvPr>
          <p:cNvSpPr/>
          <p:nvPr/>
        </p:nvSpPr>
        <p:spPr>
          <a:xfrm>
            <a:off x="7055528" y="408027"/>
            <a:ext cx="1940601" cy="1263009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855C6F0-F36A-4C58-9C5B-48B81A3171BE}"/>
              </a:ext>
            </a:extLst>
          </p:cNvPr>
          <p:cNvSpPr/>
          <p:nvPr/>
        </p:nvSpPr>
        <p:spPr>
          <a:xfrm>
            <a:off x="7104312" y="1830937"/>
            <a:ext cx="1869440" cy="1058308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31D4634-0F83-4FAA-9330-495D57C4A914}"/>
              </a:ext>
            </a:extLst>
          </p:cNvPr>
          <p:cNvSpPr/>
          <p:nvPr/>
        </p:nvSpPr>
        <p:spPr>
          <a:xfrm>
            <a:off x="7101332" y="3082831"/>
            <a:ext cx="1930400" cy="76362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77E33D-92F7-4F49-96A3-1F87CCE5D328}"/>
              </a:ext>
            </a:extLst>
          </p:cNvPr>
          <p:cNvSpPr txBox="1"/>
          <p:nvPr/>
        </p:nvSpPr>
        <p:spPr>
          <a:xfrm>
            <a:off x="4924479" y="457174"/>
            <a:ext cx="17433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општеобразовни предмети: српски језик и књижевност, енглески језик, математика, немачки језик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BA2F80-8A31-4C5F-A5FE-7CCEED8DABFF}"/>
              </a:ext>
            </a:extLst>
          </p:cNvPr>
          <p:cNvSpPr txBox="1"/>
          <p:nvPr/>
        </p:nvSpPr>
        <p:spPr>
          <a:xfrm>
            <a:off x="4906262" y="1748426"/>
            <a:ext cx="17204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стручни предмети: организација набавке робе и продаје, пословна информатика, обука у виртуелном предузећу, трговинско пословање, међународна шпедиција, статистика, 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9812FD-A36D-4EBC-81BC-732B06D57448}"/>
              </a:ext>
            </a:extLst>
          </p:cNvPr>
          <p:cNvSpPr txBox="1"/>
          <p:nvPr/>
        </p:nvSpPr>
        <p:spPr>
          <a:xfrm>
            <a:off x="4875659" y="3623161"/>
            <a:ext cx="18017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Изборни програми: *верска настава/ грађанско васпитање, историја/вештине комуникације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680E46-8F47-4589-B8DC-10571085A074}"/>
              </a:ext>
            </a:extLst>
          </p:cNvPr>
          <p:cNvSpPr txBox="1"/>
          <p:nvPr/>
        </p:nvSpPr>
        <p:spPr>
          <a:xfrm>
            <a:off x="7045327" y="492446"/>
            <a:ext cx="19406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општеобразовни предмети: српски језик и књижевност, енглески језик, математика, социологија са правима грађана, немачки / француски језик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FAF641-6E76-44E5-977D-5990D2B73D8F}"/>
              </a:ext>
            </a:extLst>
          </p:cNvPr>
          <p:cNvSpPr txBox="1"/>
          <p:nvPr/>
        </p:nvSpPr>
        <p:spPr>
          <a:xfrm>
            <a:off x="7205626" y="1900816"/>
            <a:ext cx="16668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обука у виртуелном предузећу, трговинско пословање, маркетинг у трговини, финансије, предузетништво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CF04D1-E6DB-4B6E-A9DD-EDF5AA280276}"/>
              </a:ext>
            </a:extLst>
          </p:cNvPr>
          <p:cNvSpPr txBox="1"/>
          <p:nvPr/>
        </p:nvSpPr>
        <p:spPr>
          <a:xfrm>
            <a:off x="7163594" y="3110333"/>
            <a:ext cx="1801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Изборни програми: *верска настава/ грађанско васпитање/ електронско пословање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EE5D37-3CDF-498C-9661-988603942ED0}"/>
              </a:ext>
            </a:extLst>
          </p:cNvPr>
          <p:cNvSpPr txBox="1"/>
          <p:nvPr/>
        </p:nvSpPr>
        <p:spPr>
          <a:xfrm>
            <a:off x="941494" y="91880"/>
            <a:ext cx="555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chemeClr val="bg1"/>
                </a:solidFill>
              </a:rPr>
              <a:t>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78C172-F61C-4AE6-989B-EC291D4B4EAC}"/>
              </a:ext>
            </a:extLst>
          </p:cNvPr>
          <p:cNvSpPr txBox="1"/>
          <p:nvPr/>
        </p:nvSpPr>
        <p:spPr>
          <a:xfrm>
            <a:off x="3227493" y="95677"/>
            <a:ext cx="426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chemeClr val="bg1"/>
                </a:solidFill>
              </a:rPr>
              <a:t>II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D9D75F-C748-4CD1-B724-38F4235E3556}"/>
              </a:ext>
            </a:extLst>
          </p:cNvPr>
          <p:cNvSpPr txBox="1"/>
          <p:nvPr/>
        </p:nvSpPr>
        <p:spPr>
          <a:xfrm>
            <a:off x="5540585" y="121540"/>
            <a:ext cx="65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chemeClr val="bg1"/>
                </a:solidFill>
              </a:rPr>
              <a:t>III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B06C3E-D779-4E93-94AD-934059231FAC}"/>
              </a:ext>
            </a:extLst>
          </p:cNvPr>
          <p:cNvSpPr txBox="1"/>
          <p:nvPr/>
        </p:nvSpPr>
        <p:spPr>
          <a:xfrm>
            <a:off x="5491456" y="99833"/>
            <a:ext cx="514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chemeClr val="bg1"/>
                </a:solidFill>
              </a:rPr>
              <a:t>IV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57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35"/>
          <p:cNvSpPr/>
          <p:nvPr/>
        </p:nvSpPr>
        <p:spPr>
          <a:xfrm rot="5400000" flipH="1">
            <a:off x="-1056471" y="1056472"/>
            <a:ext cx="5143500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5"/>
          <p:cNvSpPr/>
          <p:nvPr/>
        </p:nvSpPr>
        <p:spPr>
          <a:xfrm rot="-5400000">
            <a:off x="-119674" y="1994874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49803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5"/>
          <p:cNvSpPr/>
          <p:nvPr/>
        </p:nvSpPr>
        <p:spPr>
          <a:xfrm rot="-5400000" flipH="1">
            <a:off x="-885662" y="1228885"/>
            <a:ext cx="5143179" cy="2686051"/>
          </a:xfrm>
          <a:prstGeom prst="rect">
            <a:avLst/>
          </a:prstGeom>
          <a:gradFill>
            <a:gsLst>
              <a:gs pos="0">
                <a:srgbClr val="000000">
                  <a:alpha val="60784"/>
                </a:srgbClr>
              </a:gs>
              <a:gs pos="95000">
                <a:srgbClr val="5B9BD5">
                  <a:alpha val="0"/>
                </a:srgbClr>
              </a:gs>
              <a:gs pos="100000">
                <a:srgbClr val="5B9BD5">
                  <a:alpha val="0"/>
                </a:srgbClr>
              </a:gs>
            </a:gsLst>
            <a:lin ang="13800001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35"/>
          <p:cNvSpPr txBox="1"/>
          <p:nvPr/>
        </p:nvSpPr>
        <p:spPr>
          <a:xfrm>
            <a:off x="212741" y="2153635"/>
            <a:ext cx="2897492" cy="6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2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Комерцијалиста</a:t>
            </a:r>
            <a:endParaRPr sz="26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35" descr="C:\Users\14_7\Downloads\IMG_523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6316" y="182528"/>
            <a:ext cx="2847878" cy="213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IMG_455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759" y="210207"/>
            <a:ext cx="2638238" cy="2081048"/>
          </a:xfrm>
          <a:prstGeom prst="rect">
            <a:avLst/>
          </a:prstGeom>
        </p:spPr>
      </p:pic>
      <p:pic>
        <p:nvPicPr>
          <p:cNvPr id="11" name="Picture 10" descr="9cb3c177-6b0d-4c6f-bbba-04da159011b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697" y="2467376"/>
            <a:ext cx="2911900" cy="22833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6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6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6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6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6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6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6"/>
          <p:cNvSpPr txBox="1">
            <a:spLocks noGrp="1"/>
          </p:cNvSpPr>
          <p:nvPr>
            <p:ph type="title"/>
          </p:nvPr>
        </p:nvSpPr>
        <p:spPr>
          <a:xfrm>
            <a:off x="268761" y="480781"/>
            <a:ext cx="2494759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None/>
            </a:pPr>
            <a:r>
              <a:rPr lang="sr" sz="2400" b="1" dirty="0">
                <a:solidFill>
                  <a:srgbClr val="FFFFFF"/>
                </a:solidFill>
              </a:rPr>
              <a:t>Финансијско-рачуноводствени техничар</a:t>
            </a:r>
            <a:endParaRPr sz="2400" b="1" dirty="0"/>
          </a:p>
        </p:txBody>
      </p:sp>
      <p:sp>
        <p:nvSpPr>
          <p:cNvPr id="264" name="Google Shape;264;p36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Пружа могућност за самостално обављање рачуноводствених послова и вођење пословних књига;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Може одмах да се укључи у посао, без другог периода прилагођавања и да врло брзо напредује у даљој каријери;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Практична примена се одвија кроз предмет Финансијско-рачуноводствена обука која се обавља у специјализованим учионицама- бироима које су опремљене као канцеларије  у предузећу</a:t>
            </a:r>
            <a:r>
              <a:rPr lang="sr" sz="1500"/>
              <a:t>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/>
          <p:nvPr/>
        </p:nvSpPr>
        <p:spPr>
          <a:xfrm>
            <a:off x="2286" y="0"/>
            <a:ext cx="914171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F2FFCE-3B23-4D5F-850D-DA3F4151F532}"/>
              </a:ext>
            </a:extLst>
          </p:cNvPr>
          <p:cNvSpPr/>
          <p:nvPr/>
        </p:nvSpPr>
        <p:spPr>
          <a:xfrm>
            <a:off x="106177" y="408028"/>
            <a:ext cx="2050034" cy="112274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DB75FE-98C6-4C82-9F08-DE1E1266A572}"/>
              </a:ext>
            </a:extLst>
          </p:cNvPr>
          <p:cNvSpPr txBox="1"/>
          <p:nvPr/>
        </p:nvSpPr>
        <p:spPr>
          <a:xfrm>
            <a:off x="140150" y="463411"/>
            <a:ext cx="1981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општеобразовни предмети: српски језик и књижевност, енглески језик, математика</a:t>
            </a:r>
            <a:r>
              <a:rPr lang="sr-Latn-RS" sz="1000" b="1" dirty="0">
                <a:solidFill>
                  <a:schemeClr val="bg1"/>
                </a:solidFill>
              </a:rPr>
              <a:t>, </a:t>
            </a:r>
            <a:r>
              <a:rPr lang="sr-Cyrl-RS" sz="1000" b="1" dirty="0">
                <a:solidFill>
                  <a:schemeClr val="bg1"/>
                </a:solidFill>
              </a:rPr>
              <a:t>рачунарство и информатика, историја, географија, биологија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F8E6D4-C5B4-4D1A-B194-1654D058C17D}"/>
              </a:ext>
            </a:extLst>
          </p:cNvPr>
          <p:cNvSpPr/>
          <p:nvPr/>
        </p:nvSpPr>
        <p:spPr>
          <a:xfrm>
            <a:off x="211697" y="1672103"/>
            <a:ext cx="1855894" cy="1468438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615D3E-66DC-4E3F-892A-DCC6E69C1937}"/>
              </a:ext>
            </a:extLst>
          </p:cNvPr>
          <p:cNvSpPr txBox="1"/>
          <p:nvPr/>
        </p:nvSpPr>
        <p:spPr>
          <a:xfrm>
            <a:off x="277754" y="1728669"/>
            <a:ext cx="1706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стручни предмети: принципи економије, пословна економија, рачуноводство, пословна кореспонденција, основи финансија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79FCD9-82CE-45C3-B0DA-B7FA1C4E5BA2}"/>
              </a:ext>
            </a:extLst>
          </p:cNvPr>
          <p:cNvSpPr/>
          <p:nvPr/>
        </p:nvSpPr>
        <p:spPr>
          <a:xfrm>
            <a:off x="234517" y="3286340"/>
            <a:ext cx="1788161" cy="71501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3556A4-5EF0-449D-8005-5118C2528C32}"/>
              </a:ext>
            </a:extLst>
          </p:cNvPr>
          <p:cNvSpPr txBox="1"/>
          <p:nvPr/>
        </p:nvSpPr>
        <p:spPr>
          <a:xfrm>
            <a:off x="284730" y="3360070"/>
            <a:ext cx="1706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Изборни програми: *верска настава/ грађанско васпитање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179DE6-AB48-4DF9-BCD1-8B8FE8D0BE40}"/>
              </a:ext>
            </a:extLst>
          </p:cNvPr>
          <p:cNvSpPr/>
          <p:nvPr/>
        </p:nvSpPr>
        <p:spPr>
          <a:xfrm>
            <a:off x="2372955" y="408030"/>
            <a:ext cx="2056805" cy="939508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81BE51-4800-4B9D-ADED-0889F5DB0CC2}"/>
              </a:ext>
            </a:extLst>
          </p:cNvPr>
          <p:cNvSpPr txBox="1"/>
          <p:nvPr/>
        </p:nvSpPr>
        <p:spPr>
          <a:xfrm>
            <a:off x="2406249" y="512722"/>
            <a:ext cx="1976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општеобразовни предмети: српски језик и књижевност, енглески језик, математика, историја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D1048B3-3EE0-4DA4-A621-199A0C2E1992}"/>
              </a:ext>
            </a:extLst>
          </p:cNvPr>
          <p:cNvSpPr/>
          <p:nvPr/>
        </p:nvSpPr>
        <p:spPr>
          <a:xfrm>
            <a:off x="2435841" y="1472199"/>
            <a:ext cx="1916853" cy="202319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стручни предмети: </a:t>
            </a:r>
            <a:r>
              <a:rPr lang="sr-Cyrl-RS" sz="1000" b="1" dirty="0"/>
              <a:t>принципи економије, пословна економија, рачуноводство, пословна информатика, право, основи финансија, јавне финансије, финансијско – рачуноводствена обука</a:t>
            </a:r>
            <a:endParaRPr lang="en-US" sz="1000" b="1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3093C95-0063-4851-8F17-E1770457B27F}"/>
              </a:ext>
            </a:extLst>
          </p:cNvPr>
          <p:cNvSpPr/>
          <p:nvPr/>
        </p:nvSpPr>
        <p:spPr>
          <a:xfrm>
            <a:off x="2453676" y="3617620"/>
            <a:ext cx="1855893" cy="76746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A79EF9-6B1F-4530-8A1C-B268FA4C0722}"/>
              </a:ext>
            </a:extLst>
          </p:cNvPr>
          <p:cNvSpPr txBox="1"/>
          <p:nvPr/>
        </p:nvSpPr>
        <p:spPr>
          <a:xfrm>
            <a:off x="2546163" y="3713138"/>
            <a:ext cx="1706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Изборни програми: *верска настава/ грађанско васпитање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BFBB80-BFF1-45C1-9BC2-BD70FC9069A0}"/>
              </a:ext>
            </a:extLst>
          </p:cNvPr>
          <p:cNvSpPr/>
          <p:nvPr/>
        </p:nvSpPr>
        <p:spPr>
          <a:xfrm>
            <a:off x="4763943" y="418125"/>
            <a:ext cx="2025140" cy="99816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3DC49E0-D491-491B-B2D5-CB150F59C5FD}"/>
              </a:ext>
            </a:extLst>
          </p:cNvPr>
          <p:cNvSpPr/>
          <p:nvPr/>
        </p:nvSpPr>
        <p:spPr>
          <a:xfrm>
            <a:off x="4835652" y="1569926"/>
            <a:ext cx="1930399" cy="166141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46182F6-604E-4682-A36B-1B2EA1932509}"/>
              </a:ext>
            </a:extLst>
          </p:cNvPr>
          <p:cNvSpPr/>
          <p:nvPr/>
        </p:nvSpPr>
        <p:spPr>
          <a:xfrm>
            <a:off x="4910361" y="3396088"/>
            <a:ext cx="1801708" cy="935279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72E30DA-1AC2-4924-B349-901F916FEA99}"/>
              </a:ext>
            </a:extLst>
          </p:cNvPr>
          <p:cNvSpPr/>
          <p:nvPr/>
        </p:nvSpPr>
        <p:spPr>
          <a:xfrm>
            <a:off x="7060101" y="408029"/>
            <a:ext cx="1940601" cy="110134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855C6F0-F36A-4C58-9C5B-48B81A3171BE}"/>
              </a:ext>
            </a:extLst>
          </p:cNvPr>
          <p:cNvSpPr/>
          <p:nvPr/>
        </p:nvSpPr>
        <p:spPr>
          <a:xfrm>
            <a:off x="7118062" y="1639147"/>
            <a:ext cx="1869440" cy="172092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31D4634-0F83-4FAA-9330-495D57C4A914}"/>
              </a:ext>
            </a:extLst>
          </p:cNvPr>
          <p:cNvSpPr/>
          <p:nvPr/>
        </p:nvSpPr>
        <p:spPr>
          <a:xfrm>
            <a:off x="7105227" y="3534526"/>
            <a:ext cx="1930400" cy="796841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77E33D-92F7-4F49-96A3-1F87CCE5D328}"/>
              </a:ext>
            </a:extLst>
          </p:cNvPr>
          <p:cNvSpPr txBox="1"/>
          <p:nvPr/>
        </p:nvSpPr>
        <p:spPr>
          <a:xfrm>
            <a:off x="4808244" y="486320"/>
            <a:ext cx="19269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општеобразовни предмети: српски језик и књижевност, енглески језик, математика, ликовна култура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BA2F80-8A31-4C5F-A5FE-7CCEED8DABFF}"/>
              </a:ext>
            </a:extLst>
          </p:cNvPr>
          <p:cNvSpPr txBox="1"/>
          <p:nvPr/>
        </p:nvSpPr>
        <p:spPr>
          <a:xfrm>
            <a:off x="4950491" y="1634995"/>
            <a:ext cx="17204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стручни предмети: пословна економија, рачуноводство, право, јавне финансије, пословне финансије, статистика, финансијско – рачуноводствена обука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9812FD-A36D-4EBC-81BC-732B06D57448}"/>
              </a:ext>
            </a:extLst>
          </p:cNvPr>
          <p:cNvSpPr txBox="1"/>
          <p:nvPr/>
        </p:nvSpPr>
        <p:spPr>
          <a:xfrm>
            <a:off x="4873005" y="3431023"/>
            <a:ext cx="18694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Изборни програми: *верска настава/ грађанско васпитање, електронско пословање (изборни)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680E46-8F47-4589-B8DC-10571085A074}"/>
              </a:ext>
            </a:extLst>
          </p:cNvPr>
          <p:cNvSpPr txBox="1"/>
          <p:nvPr/>
        </p:nvSpPr>
        <p:spPr>
          <a:xfrm>
            <a:off x="7066955" y="455479"/>
            <a:ext cx="1940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општеобразовни предмети: српски језик и књижевност, енглески језик, математика, социологија са правима грађана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FAF641-6E76-44E5-977D-5990D2B73D8F}"/>
              </a:ext>
            </a:extLst>
          </p:cNvPr>
          <p:cNvSpPr txBox="1"/>
          <p:nvPr/>
        </p:nvSpPr>
        <p:spPr>
          <a:xfrm>
            <a:off x="7294169" y="1676690"/>
            <a:ext cx="15172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стручни предмети: рачуноводство, пословне финансије, финансијско – рачуноводствена обука, статистика, предузетништво, ревизија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CF04D1-E6DB-4B6E-A9DD-EDF5AA280276}"/>
              </a:ext>
            </a:extLst>
          </p:cNvPr>
          <p:cNvSpPr txBox="1"/>
          <p:nvPr/>
        </p:nvSpPr>
        <p:spPr>
          <a:xfrm>
            <a:off x="7162985" y="3578036"/>
            <a:ext cx="1801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Изборни програми: *верска настава / грађанско васпитање, маркетинг (изборни)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EE5D37-3CDF-498C-9661-988603942ED0}"/>
              </a:ext>
            </a:extLst>
          </p:cNvPr>
          <p:cNvSpPr txBox="1"/>
          <p:nvPr/>
        </p:nvSpPr>
        <p:spPr>
          <a:xfrm>
            <a:off x="941494" y="91880"/>
            <a:ext cx="555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chemeClr val="bg1"/>
                </a:solidFill>
              </a:rPr>
              <a:t>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78C172-F61C-4AE6-989B-EC291D4B4EAC}"/>
              </a:ext>
            </a:extLst>
          </p:cNvPr>
          <p:cNvSpPr txBox="1"/>
          <p:nvPr/>
        </p:nvSpPr>
        <p:spPr>
          <a:xfrm>
            <a:off x="3227493" y="95677"/>
            <a:ext cx="426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chemeClr val="bg1"/>
                </a:solidFill>
              </a:rPr>
              <a:t>II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D9D75F-C748-4CD1-B724-38F4235E3556}"/>
              </a:ext>
            </a:extLst>
          </p:cNvPr>
          <p:cNvSpPr txBox="1"/>
          <p:nvPr/>
        </p:nvSpPr>
        <p:spPr>
          <a:xfrm>
            <a:off x="5540585" y="121540"/>
            <a:ext cx="65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chemeClr val="bg1"/>
                </a:solidFill>
              </a:rPr>
              <a:t>III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B06C3E-D779-4E93-94AD-934059231FAC}"/>
              </a:ext>
            </a:extLst>
          </p:cNvPr>
          <p:cNvSpPr txBox="1"/>
          <p:nvPr/>
        </p:nvSpPr>
        <p:spPr>
          <a:xfrm>
            <a:off x="7893173" y="110348"/>
            <a:ext cx="514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chemeClr val="bg1"/>
                </a:solidFill>
              </a:rPr>
              <a:t>IV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18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38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8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49803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8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8"/>
          <p:cNvSpPr txBox="1"/>
          <p:nvPr/>
        </p:nvSpPr>
        <p:spPr>
          <a:xfrm>
            <a:off x="163988" y="1918018"/>
            <a:ext cx="2971800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Финансијско-рачуноводствени техничар</a:t>
            </a:r>
            <a:endParaRPr sz="2400" b="1" dirty="0"/>
          </a:p>
        </p:txBody>
      </p:sp>
      <p:pic>
        <p:nvPicPr>
          <p:cNvPr id="280" name="Google Shape;280;p38" descr="C:\Users\14_7\Downloads\image12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6793" y="360913"/>
            <a:ext cx="2719989" cy="1954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2871" y="359034"/>
            <a:ext cx="2878930" cy="195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0;p32" descr="IMG_173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4222" y="2399654"/>
            <a:ext cx="1990171" cy="238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IMG_456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2221" y="2427888"/>
            <a:ext cx="3123123" cy="23332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39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9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39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9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9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9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9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 b="1" dirty="0">
                <a:solidFill>
                  <a:srgbClr val="FFFFFF"/>
                </a:solidFill>
              </a:rPr>
              <a:t>Кувар</a:t>
            </a:r>
            <a:endParaRPr b="1" dirty="0"/>
          </a:p>
        </p:txBody>
      </p:sp>
      <p:sp>
        <p:nvSpPr>
          <p:cNvPr id="294" name="Google Shape;294;p39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Обучавање за припрему намирница, израду, сервирање и декорисање јела; </a:t>
            </a: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Акценат је на стручним предметима чије је савладавање неопходно за рад у кухињи; </a:t>
            </a: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Кабинет за куварство је опремљен свим техничким средствима неопходним за извођење наставе из предмета Куварство; </a:t>
            </a: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Поред теоријске наставе и часова вежби у школи, ученици се упућују и на практичну наставу у угоститељске објекте; </a:t>
            </a: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Након завршетка овог смера, могуће је одмах почети са послом или наставити даље школовање.</a:t>
            </a:r>
            <a:endParaRPr sz="150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/>
          <p:nvPr/>
        </p:nvSpPr>
        <p:spPr>
          <a:xfrm>
            <a:off x="2286" y="0"/>
            <a:ext cx="914171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F2FFCE-3B23-4D5F-850D-DA3F4151F532}"/>
              </a:ext>
            </a:extLst>
          </p:cNvPr>
          <p:cNvSpPr/>
          <p:nvPr/>
        </p:nvSpPr>
        <p:spPr>
          <a:xfrm>
            <a:off x="417702" y="435894"/>
            <a:ext cx="2050034" cy="112274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DB75FE-98C6-4C82-9F08-DE1E1266A572}"/>
              </a:ext>
            </a:extLst>
          </p:cNvPr>
          <p:cNvSpPr txBox="1"/>
          <p:nvPr/>
        </p:nvSpPr>
        <p:spPr>
          <a:xfrm>
            <a:off x="445239" y="485448"/>
            <a:ext cx="19949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општеобразовни предмети: српски језик и књижевност, енглески језик, математика</a:t>
            </a:r>
            <a:r>
              <a:rPr lang="sr-Latn-RS" sz="1000" b="1" dirty="0">
                <a:solidFill>
                  <a:schemeClr val="bg1"/>
                </a:solidFill>
              </a:rPr>
              <a:t>, </a:t>
            </a:r>
            <a:r>
              <a:rPr lang="sr-Cyrl-RS" sz="1000" b="1" dirty="0">
                <a:solidFill>
                  <a:schemeClr val="bg1"/>
                </a:solidFill>
              </a:rPr>
              <a:t>рачунарство и информатика, хемија, географија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F8E6D4-C5B4-4D1A-B194-1654D058C17D}"/>
              </a:ext>
            </a:extLst>
          </p:cNvPr>
          <p:cNvSpPr/>
          <p:nvPr/>
        </p:nvSpPr>
        <p:spPr>
          <a:xfrm>
            <a:off x="526056" y="1666628"/>
            <a:ext cx="1855894" cy="1177947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615D3E-66DC-4E3F-892A-DCC6E69C1937}"/>
              </a:ext>
            </a:extLst>
          </p:cNvPr>
          <p:cNvSpPr txBox="1"/>
          <p:nvPr/>
        </p:nvSpPr>
        <p:spPr>
          <a:xfrm>
            <a:off x="584305" y="1734800"/>
            <a:ext cx="1706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стручни предмети: здравствена култура, основи туризма и угоститељства, куварство, исхрана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79FCD9-82CE-45C3-B0DA-B7FA1C4E5BA2}"/>
              </a:ext>
            </a:extLst>
          </p:cNvPr>
          <p:cNvSpPr/>
          <p:nvPr/>
        </p:nvSpPr>
        <p:spPr>
          <a:xfrm>
            <a:off x="526056" y="3003786"/>
            <a:ext cx="1788161" cy="815311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3556A4-5EF0-449D-8005-5118C2528C32}"/>
              </a:ext>
            </a:extLst>
          </p:cNvPr>
          <p:cNvSpPr txBox="1"/>
          <p:nvPr/>
        </p:nvSpPr>
        <p:spPr>
          <a:xfrm>
            <a:off x="566696" y="3127567"/>
            <a:ext cx="1706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Изборни програми: *верска настава/ грађанско васпитање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179DE6-AB48-4DF9-BCD1-8B8FE8D0BE40}"/>
              </a:ext>
            </a:extLst>
          </p:cNvPr>
          <p:cNvSpPr/>
          <p:nvPr/>
        </p:nvSpPr>
        <p:spPr>
          <a:xfrm>
            <a:off x="3169921" y="439174"/>
            <a:ext cx="2056805" cy="1046591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81BE51-4800-4B9D-ADED-0889F5DB0CC2}"/>
              </a:ext>
            </a:extLst>
          </p:cNvPr>
          <p:cNvSpPr txBox="1"/>
          <p:nvPr/>
        </p:nvSpPr>
        <p:spPr>
          <a:xfrm>
            <a:off x="3205242" y="534268"/>
            <a:ext cx="19939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општеобразовни предмети: српски језик и књижевност, енглески језик, математика, екологија и заштита животне средине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D1048B3-3EE0-4DA4-A621-199A0C2E1992}"/>
              </a:ext>
            </a:extLst>
          </p:cNvPr>
          <p:cNvSpPr/>
          <p:nvPr/>
        </p:nvSpPr>
        <p:spPr>
          <a:xfrm>
            <a:off x="3214203" y="1593565"/>
            <a:ext cx="1916853" cy="140334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стручни предмети: </a:t>
            </a:r>
            <a:r>
              <a:rPr lang="sr-Cyrl-RS" sz="1000" b="1" dirty="0"/>
              <a:t>куварство (вежбе), економика и организација туристичких предузећа, туристичка географија, познавање робе</a:t>
            </a:r>
            <a:endParaRPr lang="en-US" sz="1000" b="1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3093C95-0063-4851-8F17-E1770457B27F}"/>
              </a:ext>
            </a:extLst>
          </p:cNvPr>
          <p:cNvSpPr/>
          <p:nvPr/>
        </p:nvSpPr>
        <p:spPr>
          <a:xfrm>
            <a:off x="3238629" y="3127567"/>
            <a:ext cx="1855893" cy="99754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A79EF9-6B1F-4530-8A1C-B268FA4C0722}"/>
              </a:ext>
            </a:extLst>
          </p:cNvPr>
          <p:cNvSpPr txBox="1"/>
          <p:nvPr/>
        </p:nvSpPr>
        <p:spPr>
          <a:xfrm>
            <a:off x="3317103" y="3184369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Изборни програми: *верска настава/ грађанско васпитање, ликовна култура (изборни)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BFBB80-BFF1-45C1-9BC2-BD70FC9069A0}"/>
              </a:ext>
            </a:extLst>
          </p:cNvPr>
          <p:cNvSpPr/>
          <p:nvPr/>
        </p:nvSpPr>
        <p:spPr>
          <a:xfrm>
            <a:off x="6023783" y="457641"/>
            <a:ext cx="2025140" cy="110427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3DC49E0-D491-491B-B2D5-CB150F59C5FD}"/>
              </a:ext>
            </a:extLst>
          </p:cNvPr>
          <p:cNvSpPr/>
          <p:nvPr/>
        </p:nvSpPr>
        <p:spPr>
          <a:xfrm>
            <a:off x="6071152" y="1668265"/>
            <a:ext cx="1930399" cy="827428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46182F6-604E-4682-A36B-1B2EA1932509}"/>
              </a:ext>
            </a:extLst>
          </p:cNvPr>
          <p:cNvSpPr/>
          <p:nvPr/>
        </p:nvSpPr>
        <p:spPr>
          <a:xfrm>
            <a:off x="6105527" y="2682648"/>
            <a:ext cx="1866053" cy="112957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77E33D-92F7-4F49-96A3-1F87CCE5D328}"/>
              </a:ext>
            </a:extLst>
          </p:cNvPr>
          <p:cNvSpPr txBox="1"/>
          <p:nvPr/>
        </p:nvSpPr>
        <p:spPr>
          <a:xfrm>
            <a:off x="6076193" y="495072"/>
            <a:ext cx="19168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општеобразовни предмети: српски језик и књижевност, енглески језик, математика, историја, социологија са правима грађана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BA2F80-8A31-4C5F-A5FE-7CCEED8DABFF}"/>
              </a:ext>
            </a:extLst>
          </p:cNvPr>
          <p:cNvSpPr txBox="1"/>
          <p:nvPr/>
        </p:nvSpPr>
        <p:spPr>
          <a:xfrm>
            <a:off x="6186703" y="1721050"/>
            <a:ext cx="1720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стручни предмети: основне услуживања, предузетништво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9812FD-A36D-4EBC-81BC-732B06D57448}"/>
              </a:ext>
            </a:extLst>
          </p:cNvPr>
          <p:cNvSpPr txBox="1"/>
          <p:nvPr/>
        </p:nvSpPr>
        <p:spPr>
          <a:xfrm>
            <a:off x="6149044" y="2729203"/>
            <a:ext cx="17881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Изборни програми: </a:t>
            </a:r>
            <a:r>
              <a:rPr lang="sr-Cyrl-RS" sz="1000" dirty="0">
                <a:solidFill>
                  <a:schemeClr val="bg1"/>
                </a:solidFill>
              </a:rPr>
              <a:t>*</a:t>
            </a:r>
            <a:r>
              <a:rPr lang="sr-Cyrl-RS" sz="1000" b="1" dirty="0">
                <a:solidFill>
                  <a:schemeClr val="bg1"/>
                </a:solidFill>
              </a:rPr>
              <a:t>верска настава/грађанско васпитање, маркетинг у туризму и угоситељству (изборни)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EE5D37-3CDF-498C-9661-988603942ED0}"/>
              </a:ext>
            </a:extLst>
          </p:cNvPr>
          <p:cNvSpPr txBox="1"/>
          <p:nvPr/>
        </p:nvSpPr>
        <p:spPr>
          <a:xfrm>
            <a:off x="1314027" y="116529"/>
            <a:ext cx="555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chemeClr val="bg1"/>
                </a:solidFill>
              </a:rPr>
              <a:t>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78C172-F61C-4AE6-989B-EC291D4B4EAC}"/>
              </a:ext>
            </a:extLst>
          </p:cNvPr>
          <p:cNvSpPr txBox="1"/>
          <p:nvPr/>
        </p:nvSpPr>
        <p:spPr>
          <a:xfrm>
            <a:off x="4046471" y="91879"/>
            <a:ext cx="426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chemeClr val="bg1"/>
                </a:solidFill>
              </a:rPr>
              <a:t>II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D9D75F-C748-4CD1-B724-38F4235E3556}"/>
              </a:ext>
            </a:extLst>
          </p:cNvPr>
          <p:cNvSpPr txBox="1"/>
          <p:nvPr/>
        </p:nvSpPr>
        <p:spPr>
          <a:xfrm>
            <a:off x="6810538" y="115300"/>
            <a:ext cx="65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chemeClr val="bg1"/>
                </a:solidFill>
              </a:rPr>
              <a:t>III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44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41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41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41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41"/>
          <p:cNvSpPr/>
          <p:nvPr/>
        </p:nvSpPr>
        <p:spPr>
          <a:xfrm rot="-5400000">
            <a:off x="-10951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41" descr="Slika na kojoj se nalazi unutra&#10;&#10;Opis je automatski generis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9131" y="204154"/>
            <a:ext cx="2392417" cy="2742027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1"/>
          <p:cNvSpPr txBox="1"/>
          <p:nvPr/>
        </p:nvSpPr>
        <p:spPr>
          <a:xfrm>
            <a:off x="274320" y="1975802"/>
            <a:ext cx="3346231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Кувар</a:t>
            </a: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41" descr="C:\Users\14_7\Downloads\IMG_412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2081" y="189187"/>
            <a:ext cx="2158976" cy="271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6102" y="3097925"/>
            <a:ext cx="3783827" cy="1956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42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42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2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42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42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42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42"/>
          <p:cNvSpPr txBox="1">
            <a:spLocks noGrp="1"/>
          </p:cNvSpPr>
          <p:nvPr>
            <p:ph type="title"/>
          </p:nvPr>
        </p:nvSpPr>
        <p:spPr>
          <a:xfrm>
            <a:off x="339881" y="51126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 b="1" dirty="0">
                <a:solidFill>
                  <a:srgbClr val="FFFFFF"/>
                </a:solidFill>
              </a:rPr>
              <a:t>Тргов</a:t>
            </a:r>
            <a:r>
              <a:rPr lang="sr-Cyrl-RS" sz="3000" b="1" dirty="0">
                <a:solidFill>
                  <a:srgbClr val="FFFFFF"/>
                </a:solidFill>
              </a:rPr>
              <a:t>ац</a:t>
            </a:r>
            <a:endParaRPr b="1" dirty="0"/>
          </a:p>
        </p:txBody>
      </p:sp>
      <p:sp>
        <p:nvSpPr>
          <p:cNvPr id="326" name="Google Shape;326;p42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 dirty="0"/>
              <a:t>Обавља послове набавке, складиштења и  продаје;</a:t>
            </a:r>
            <a:endParaRPr sz="1500"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 dirty="0"/>
              <a:t>Промовише робу;</a:t>
            </a:r>
            <a:endParaRPr sz="1500"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 dirty="0"/>
              <a:t>Води пословне књиге;</a:t>
            </a:r>
            <a:endParaRPr sz="1500"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 dirty="0"/>
              <a:t>Комуницира са пословним партнерима;</a:t>
            </a:r>
            <a:endParaRPr sz="1500"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 dirty="0"/>
              <a:t>Током све три године школовања ученици кроз практичну наставу у трговинским предузећима имају прилику да провере своја стечена знања и вештине;</a:t>
            </a:r>
            <a:endParaRPr sz="1500"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 dirty="0"/>
              <a:t>Након завршетка овог смера, могуће је: одмах почети са послом, извршити доквалификацију за IV степен, наставити даље школовање у високошколским установама.</a:t>
            </a:r>
            <a:endParaRPr sz="1500" dirty="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/>
          <p:nvPr/>
        </p:nvSpPr>
        <p:spPr>
          <a:xfrm>
            <a:off x="0" y="44599"/>
            <a:ext cx="914171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F2FFCE-3B23-4D5F-850D-DA3F4151F532}"/>
              </a:ext>
            </a:extLst>
          </p:cNvPr>
          <p:cNvSpPr/>
          <p:nvPr/>
        </p:nvSpPr>
        <p:spPr>
          <a:xfrm>
            <a:off x="417702" y="435892"/>
            <a:ext cx="2050034" cy="1091649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DB75FE-98C6-4C82-9F08-DE1E1266A572}"/>
              </a:ext>
            </a:extLst>
          </p:cNvPr>
          <p:cNvSpPr txBox="1"/>
          <p:nvPr/>
        </p:nvSpPr>
        <p:spPr>
          <a:xfrm>
            <a:off x="464181" y="465985"/>
            <a:ext cx="1941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општеобразовни предмети: српски језик и књижевност, енглески језик, математика</a:t>
            </a:r>
            <a:r>
              <a:rPr lang="sr-Latn-RS" sz="1000" b="1" dirty="0">
                <a:solidFill>
                  <a:schemeClr val="bg1"/>
                </a:solidFill>
              </a:rPr>
              <a:t>, </a:t>
            </a:r>
            <a:r>
              <a:rPr lang="sr-Cyrl-RS" sz="1000" b="1" dirty="0">
                <a:solidFill>
                  <a:schemeClr val="bg1"/>
                </a:solidFill>
              </a:rPr>
              <a:t>историја, рачунарство и информатика, географија, 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F8E6D4-C5B4-4D1A-B194-1654D058C17D}"/>
              </a:ext>
            </a:extLst>
          </p:cNvPr>
          <p:cNvSpPr/>
          <p:nvPr/>
        </p:nvSpPr>
        <p:spPr>
          <a:xfrm>
            <a:off x="498556" y="1679323"/>
            <a:ext cx="1855894" cy="133888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615D3E-66DC-4E3F-892A-DCC6E69C1937}"/>
              </a:ext>
            </a:extLst>
          </p:cNvPr>
          <p:cNvSpPr txBox="1"/>
          <p:nvPr/>
        </p:nvSpPr>
        <p:spPr>
          <a:xfrm>
            <a:off x="568654" y="1736353"/>
            <a:ext cx="17068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стручни предмети: екологија и заштита животне средине, хемија, основи трговине, трговинско пословање, пословна комуникација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79FCD9-82CE-45C3-B0DA-B7FA1C4E5BA2}"/>
              </a:ext>
            </a:extLst>
          </p:cNvPr>
          <p:cNvSpPr/>
          <p:nvPr/>
        </p:nvSpPr>
        <p:spPr>
          <a:xfrm>
            <a:off x="528013" y="3199801"/>
            <a:ext cx="1788161" cy="725932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3556A4-5EF0-449D-8005-5118C2528C32}"/>
              </a:ext>
            </a:extLst>
          </p:cNvPr>
          <p:cNvSpPr txBox="1"/>
          <p:nvPr/>
        </p:nvSpPr>
        <p:spPr>
          <a:xfrm>
            <a:off x="574716" y="3291098"/>
            <a:ext cx="1706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Изборни програми: *верска настава</a:t>
            </a:r>
            <a:r>
              <a:rPr lang="en-US" sz="1000" b="1" dirty="0">
                <a:solidFill>
                  <a:schemeClr val="bg1"/>
                </a:solidFill>
              </a:rPr>
              <a:t>/</a:t>
            </a:r>
            <a:endParaRPr lang="sr-Cyrl-RS" sz="1000" b="1" dirty="0">
              <a:solidFill>
                <a:schemeClr val="bg1"/>
              </a:solidFill>
            </a:endParaRPr>
          </a:p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грађанско васпитање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179DE6-AB48-4DF9-BCD1-8B8FE8D0BE40}"/>
              </a:ext>
            </a:extLst>
          </p:cNvPr>
          <p:cNvSpPr/>
          <p:nvPr/>
        </p:nvSpPr>
        <p:spPr>
          <a:xfrm>
            <a:off x="3169921" y="439174"/>
            <a:ext cx="2117099" cy="825861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81BE51-4800-4B9D-ADED-0889F5DB0CC2}"/>
              </a:ext>
            </a:extLst>
          </p:cNvPr>
          <p:cNvSpPr txBox="1"/>
          <p:nvPr/>
        </p:nvSpPr>
        <p:spPr>
          <a:xfrm>
            <a:off x="3262483" y="493485"/>
            <a:ext cx="1930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општеобразовни предмети: српски језик и књижевност, енглески језик, математика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D1048B3-3EE0-4DA4-A621-199A0C2E1992}"/>
              </a:ext>
            </a:extLst>
          </p:cNvPr>
          <p:cNvSpPr/>
          <p:nvPr/>
        </p:nvSpPr>
        <p:spPr>
          <a:xfrm>
            <a:off x="3233123" y="1408847"/>
            <a:ext cx="1930398" cy="1272476"/>
          </a:xfrm>
          <a:prstGeom prst="roundRect">
            <a:avLst>
              <a:gd name="adj" fmla="val 18434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стручни предмети: </a:t>
            </a:r>
            <a:r>
              <a:rPr lang="sr-Cyrl-RS" sz="1000" b="1" dirty="0"/>
              <a:t>трговинско пословање, познавање робе, психилогија потрошача, економика трговине</a:t>
            </a:r>
            <a:endParaRPr lang="en-US" sz="1000" b="1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3093C95-0063-4851-8F17-E1770457B27F}"/>
              </a:ext>
            </a:extLst>
          </p:cNvPr>
          <p:cNvSpPr/>
          <p:nvPr/>
        </p:nvSpPr>
        <p:spPr>
          <a:xfrm>
            <a:off x="3258944" y="2837154"/>
            <a:ext cx="1855893" cy="796842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A79EF9-6B1F-4530-8A1C-B268FA4C0722}"/>
              </a:ext>
            </a:extLst>
          </p:cNvPr>
          <p:cNvSpPr txBox="1"/>
          <p:nvPr/>
        </p:nvSpPr>
        <p:spPr>
          <a:xfrm>
            <a:off x="3333451" y="2949243"/>
            <a:ext cx="17068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Изборни програми: *верска настава/ грађанско васпитање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BFBB80-BFF1-45C1-9BC2-BD70FC9069A0}"/>
              </a:ext>
            </a:extLst>
          </p:cNvPr>
          <p:cNvSpPr/>
          <p:nvPr/>
        </p:nvSpPr>
        <p:spPr>
          <a:xfrm>
            <a:off x="6023783" y="423266"/>
            <a:ext cx="2025140" cy="110427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3DC49E0-D491-491B-B2D5-CB150F59C5FD}"/>
              </a:ext>
            </a:extLst>
          </p:cNvPr>
          <p:cNvSpPr/>
          <p:nvPr/>
        </p:nvSpPr>
        <p:spPr>
          <a:xfrm>
            <a:off x="6040289" y="1679323"/>
            <a:ext cx="1930399" cy="1157831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46182F6-604E-4682-A36B-1B2EA1932509}"/>
              </a:ext>
            </a:extLst>
          </p:cNvPr>
          <p:cNvSpPr/>
          <p:nvPr/>
        </p:nvSpPr>
        <p:spPr>
          <a:xfrm>
            <a:off x="6068149" y="3027923"/>
            <a:ext cx="1888789" cy="99406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77E33D-92F7-4F49-96A3-1F87CCE5D328}"/>
              </a:ext>
            </a:extLst>
          </p:cNvPr>
          <p:cNvSpPr txBox="1"/>
          <p:nvPr/>
        </p:nvSpPr>
        <p:spPr>
          <a:xfrm>
            <a:off x="6083067" y="460782"/>
            <a:ext cx="1926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општеобразовни предмети: српски језик и књижевност, енглески језик, математика, социологија са правима грађана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BA2F80-8A31-4C5F-A5FE-7CCEED8DABFF}"/>
              </a:ext>
            </a:extLst>
          </p:cNvPr>
          <p:cNvSpPr txBox="1"/>
          <p:nvPr/>
        </p:nvSpPr>
        <p:spPr>
          <a:xfrm>
            <a:off x="6166080" y="1742333"/>
            <a:ext cx="17204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стручни предмети: трговинско пословање, маркетинг у трговини, комерцијално познавање робе, предузетништво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9812FD-A36D-4EBC-81BC-732B06D57448}"/>
              </a:ext>
            </a:extLst>
          </p:cNvPr>
          <p:cNvSpPr txBox="1"/>
          <p:nvPr/>
        </p:nvSpPr>
        <p:spPr>
          <a:xfrm>
            <a:off x="6120352" y="3088815"/>
            <a:ext cx="17867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Изборни програми: *верска настава/грађанско васпитање, страни језик – енглески (изборни)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EE5D37-3CDF-498C-9661-988603942ED0}"/>
              </a:ext>
            </a:extLst>
          </p:cNvPr>
          <p:cNvSpPr txBox="1"/>
          <p:nvPr/>
        </p:nvSpPr>
        <p:spPr>
          <a:xfrm>
            <a:off x="1314027" y="116529"/>
            <a:ext cx="555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chemeClr val="bg1"/>
                </a:solidFill>
              </a:rPr>
              <a:t>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78C172-F61C-4AE6-989B-EC291D4B4EAC}"/>
              </a:ext>
            </a:extLst>
          </p:cNvPr>
          <p:cNvSpPr txBox="1"/>
          <p:nvPr/>
        </p:nvSpPr>
        <p:spPr>
          <a:xfrm>
            <a:off x="4046471" y="91879"/>
            <a:ext cx="426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chemeClr val="bg1"/>
                </a:solidFill>
              </a:rPr>
              <a:t>II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D9D75F-C748-4CD1-B724-38F4235E3556}"/>
              </a:ext>
            </a:extLst>
          </p:cNvPr>
          <p:cNvSpPr txBox="1"/>
          <p:nvPr/>
        </p:nvSpPr>
        <p:spPr>
          <a:xfrm>
            <a:off x="6810538" y="115300"/>
            <a:ext cx="65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chemeClr val="bg1"/>
                </a:solidFill>
              </a:rPr>
              <a:t>III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202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6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26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6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6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6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6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None/>
            </a:pPr>
            <a:r>
              <a:rPr lang="sr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Економско-трговачка школа "Књаз Милош"</a:t>
            </a:r>
            <a:endParaRPr sz="2400" b="1" dirty="0"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" sz="2000" dirty="0"/>
              <a:t>Основана је 1. јуна 1990. године;</a:t>
            </a:r>
            <a:endParaRPr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" sz="2000" dirty="0"/>
              <a:t>Основна делатност установе је средње стручно образовање у подручјима рада:</a:t>
            </a:r>
            <a:endParaRPr sz="2000"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  <a:p>
            <a:pPr marL="774700" lvl="2" indent="-2667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b="1" dirty="0"/>
              <a:t>Економија, право и администрација;</a:t>
            </a:r>
            <a:endParaRPr dirty="0"/>
          </a:p>
          <a:p>
            <a:pPr marL="774700" lvl="2" indent="-2667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b="1" dirty="0"/>
              <a:t>Трговина, угоститељство и туризам.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44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44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49803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44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44"/>
          <p:cNvSpPr txBox="1"/>
          <p:nvPr/>
        </p:nvSpPr>
        <p:spPr>
          <a:xfrm>
            <a:off x="213360" y="2144980"/>
            <a:ext cx="3451265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Тргов</a:t>
            </a:r>
            <a:r>
              <a:rPr lang="sr-Cyrl-RS" sz="3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ац</a:t>
            </a: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1" name="Google Shape;34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5555" y="2359545"/>
            <a:ext cx="2390951" cy="2683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1752" y="162724"/>
            <a:ext cx="2318557" cy="203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6675" y="770782"/>
            <a:ext cx="2830959" cy="3823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45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45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45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45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45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45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45"/>
          <p:cNvSpPr txBox="1">
            <a:spLocks noGrp="1"/>
          </p:cNvSpPr>
          <p:nvPr>
            <p:ph type="title"/>
          </p:nvPr>
        </p:nvSpPr>
        <p:spPr>
          <a:xfrm>
            <a:off x="258601" y="4909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 b="1" dirty="0">
                <a:solidFill>
                  <a:srgbClr val="FFFFFF"/>
                </a:solidFill>
              </a:rPr>
              <a:t>Даљи наставак </a:t>
            </a:r>
            <a:br>
              <a:rPr lang="sr" sz="3000" b="1" dirty="0">
                <a:solidFill>
                  <a:srgbClr val="FFFFFF"/>
                </a:solidFill>
              </a:rPr>
            </a:br>
            <a:r>
              <a:rPr lang="sr" sz="3000" b="1" dirty="0">
                <a:solidFill>
                  <a:srgbClr val="FFFFFF"/>
                </a:solidFill>
              </a:rPr>
              <a:t>школовања</a:t>
            </a:r>
            <a:endParaRPr b="1" dirty="0"/>
          </a:p>
        </p:txBody>
      </p:sp>
      <p:sp>
        <p:nvSpPr>
          <p:cNvPr id="356" name="Google Shape;356;p45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sr" sz="1500"/>
              <a:t>Ученици који заврше трогодишње образовне профиле могу да се запосле или упишу струковне студије, а  ученици који заврше четворогодишње образовне профиле, могу да се запосле или да упишу академске и струковне студије:</a:t>
            </a: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друштвене (економски, правни, филолошки...); </a:t>
            </a:r>
            <a:endParaRPr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природно-математичке (математика и информатика; географија, туризам и угоститељство, физика...); </a:t>
            </a:r>
            <a:endParaRPr sz="150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техничке (ФОН, саобраћајни, машински...); </a:t>
            </a:r>
            <a:endParaRPr sz="15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факултете уметности и друге.</a:t>
            </a:r>
            <a:endParaRPr sz="150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6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6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46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46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46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46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46"/>
          <p:cNvSpPr txBox="1"/>
          <p:nvPr/>
        </p:nvSpPr>
        <p:spPr>
          <a:xfrm flipH="1">
            <a:off x="193046" y="-38099"/>
            <a:ext cx="2458713" cy="514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Економско – трговачка школа “ Књаз Милош</a:t>
            </a:r>
            <a:r>
              <a:rPr lang="sr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” </a:t>
            </a: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46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-133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sr"/>
              <a:t> Настава се реализује кроз теоријске часове, радионице, трибине, часове вежби у кабинетима и практичну наставу у предузећима</a:t>
            </a:r>
            <a:r>
              <a:rPr lang="sr" sz="1500"/>
              <a:t>.</a:t>
            </a:r>
            <a:endParaRPr/>
          </a:p>
          <a:p>
            <a:pPr marL="0" lvl="0" indent="-1333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sr"/>
              <a:t> Ученици учествују у разним ваннаставним активностима кроз секције, стручне посете партнерским школама, државним институцијама, сајмовима, манифестацијама и другим културним догађајима.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47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47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47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47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47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47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47"/>
          <p:cNvSpPr txBox="1"/>
          <p:nvPr/>
        </p:nvSpPr>
        <p:spPr>
          <a:xfrm flipH="1">
            <a:off x="193047" y="-68579"/>
            <a:ext cx="3028376" cy="514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2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Теоријски часови</a:t>
            </a:r>
            <a:endParaRPr sz="26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5615" y="321323"/>
            <a:ext cx="2466109" cy="225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9934" y="2825527"/>
            <a:ext cx="2522288" cy="186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92352" y="203766"/>
            <a:ext cx="2839955" cy="2360758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7"/>
          <p:cNvSpPr txBox="1"/>
          <p:nvPr/>
        </p:nvSpPr>
        <p:spPr>
          <a:xfrm>
            <a:off x="202785" y="2663301"/>
            <a:ext cx="2642185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27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 часови вежби </a:t>
            </a:r>
            <a:endParaRPr sz="27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 descr="IMG_457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4980" y="2785242"/>
            <a:ext cx="2765201" cy="189096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48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48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48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48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48"/>
          <p:cNvSpPr txBox="1">
            <a:spLocks noGrp="1"/>
          </p:cNvSpPr>
          <p:nvPr>
            <p:ph type="title"/>
          </p:nvPr>
        </p:nvSpPr>
        <p:spPr>
          <a:xfrm>
            <a:off x="191046" y="2157473"/>
            <a:ext cx="2171680" cy="212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 b="1" dirty="0">
                <a:solidFill>
                  <a:srgbClr val="FFFFFF"/>
                </a:solidFill>
              </a:rPr>
              <a:t>Радионице</a:t>
            </a:r>
            <a:endParaRPr sz="3000" b="1" dirty="0">
              <a:solidFill>
                <a:srgbClr val="FFFFFF"/>
              </a:solidFill>
            </a:endParaRPr>
          </a:p>
        </p:txBody>
      </p:sp>
      <p:pic>
        <p:nvPicPr>
          <p:cNvPr id="397" name="Google Shape;397;p48" descr="Slika na kojoj se nalazi tekst, osoba, unutra, grupa&#10;&#10;Opis je automatski generisan"/>
          <p:cNvPicPr preferRelativeResize="0"/>
          <p:nvPr/>
        </p:nvPicPr>
        <p:blipFill rotWithShape="1">
          <a:blip r:embed="rId3">
            <a:alphaModFix/>
          </a:blip>
          <a:srcRect l="2985" r="12387" b="3"/>
          <a:stretch/>
        </p:blipFill>
        <p:spPr>
          <a:xfrm>
            <a:off x="3142856" y="96617"/>
            <a:ext cx="2792753" cy="2423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8865" y="2520521"/>
            <a:ext cx="3813695" cy="2441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67012" y="154243"/>
            <a:ext cx="2945584" cy="2213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49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9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49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49"/>
          <p:cNvSpPr txBox="1">
            <a:spLocks noGrp="1"/>
          </p:cNvSpPr>
          <p:nvPr>
            <p:ph type="title"/>
          </p:nvPr>
        </p:nvSpPr>
        <p:spPr>
          <a:xfrm>
            <a:off x="362146" y="962168"/>
            <a:ext cx="2213376" cy="2067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Практична</a:t>
            </a:r>
            <a:br>
              <a:rPr lang="sr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r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настава</a:t>
            </a:r>
            <a:endParaRPr sz="3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49"/>
          <p:cNvSpPr/>
          <p:nvPr/>
        </p:nvSpPr>
        <p:spPr>
          <a:xfrm rot="-5400000">
            <a:off x="587697" y="2701924"/>
            <a:ext cx="1851954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IMG_457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425" y="2848303"/>
            <a:ext cx="2905281" cy="2116521"/>
          </a:xfrm>
          <a:prstGeom prst="rect">
            <a:avLst/>
          </a:prstGeom>
        </p:spPr>
      </p:pic>
      <p:pic>
        <p:nvPicPr>
          <p:cNvPr id="9" name="Picture 8" descr="IMG_2006.jpg"/>
          <p:cNvPicPr>
            <a:picLocks noChangeAspect="1"/>
          </p:cNvPicPr>
          <p:nvPr/>
        </p:nvPicPr>
        <p:blipFill>
          <a:blip r:embed="rId4"/>
          <a:srcRect t="17225"/>
          <a:stretch>
            <a:fillRect/>
          </a:stretch>
        </p:blipFill>
        <p:spPr>
          <a:xfrm>
            <a:off x="3379948" y="147145"/>
            <a:ext cx="2180023" cy="2575826"/>
          </a:xfrm>
          <a:prstGeom prst="rect">
            <a:avLst/>
          </a:prstGeom>
        </p:spPr>
      </p:pic>
      <p:pic>
        <p:nvPicPr>
          <p:cNvPr id="10" name="Picture 9" descr="IMG_2042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207" y="231228"/>
            <a:ext cx="2680138" cy="253299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50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50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50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50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50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50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50"/>
          <p:cNvSpPr txBox="1">
            <a:spLocks noGrp="1"/>
          </p:cNvSpPr>
          <p:nvPr>
            <p:ph type="title"/>
          </p:nvPr>
        </p:nvSpPr>
        <p:spPr>
          <a:xfrm>
            <a:off x="-146807" y="938245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 b="1" dirty="0">
                <a:solidFill>
                  <a:srgbClr val="FFFFFF"/>
                </a:solidFill>
              </a:rPr>
              <a:t>Такмичења</a:t>
            </a:r>
            <a:br>
              <a:rPr lang="sr" sz="3000" b="1" dirty="0">
                <a:solidFill>
                  <a:srgbClr val="FFFFFF"/>
                </a:solidFill>
              </a:rPr>
            </a:br>
            <a:endParaRPr sz="3000" b="1" dirty="0">
              <a:solidFill>
                <a:srgbClr val="FFFFFF"/>
              </a:solidFill>
            </a:endParaRPr>
          </a:p>
        </p:txBody>
      </p:sp>
      <p:pic>
        <p:nvPicPr>
          <p:cNvPr id="427" name="Google Shape;42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4771" y="207165"/>
            <a:ext cx="3022235" cy="2263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IMG_456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656" y="231228"/>
            <a:ext cx="2518254" cy="2196661"/>
          </a:xfrm>
          <a:prstGeom prst="rect">
            <a:avLst/>
          </a:prstGeom>
        </p:spPr>
      </p:pic>
      <p:pic>
        <p:nvPicPr>
          <p:cNvPr id="15" name="Picture 14" descr="IMG_455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924" y="2750631"/>
            <a:ext cx="2288035" cy="20284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F34F42-FA27-C714-F90A-90985C6FC1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09"/>
          <a:stretch/>
        </p:blipFill>
        <p:spPr>
          <a:xfrm>
            <a:off x="3420953" y="2701451"/>
            <a:ext cx="2737216" cy="215154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1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51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51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51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51"/>
          <p:cNvSpPr txBox="1">
            <a:spLocks noGrp="1"/>
          </p:cNvSpPr>
          <p:nvPr>
            <p:ph type="title"/>
          </p:nvPr>
        </p:nvSpPr>
        <p:spPr>
          <a:xfrm>
            <a:off x="291945" y="2069537"/>
            <a:ext cx="2171680" cy="212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 b="1" dirty="0">
                <a:solidFill>
                  <a:srgbClr val="FFFFFF"/>
                </a:solidFill>
              </a:rPr>
              <a:t>Рад у секцијама</a:t>
            </a:r>
            <a:endParaRPr sz="3000" b="1" dirty="0">
              <a:solidFill>
                <a:srgbClr val="FFFFFF"/>
              </a:solidFill>
            </a:endParaRPr>
          </a:p>
        </p:txBody>
      </p:sp>
      <p:pic>
        <p:nvPicPr>
          <p:cNvPr id="439" name="Google Shape;439;p51" descr="Slika na kojoj se nalazi osoba, zid, poziranje, unutra&#10;&#10;Opis je automatski generis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7711" y="2544949"/>
            <a:ext cx="3741683" cy="2461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MG_4565.jpg"/>
          <p:cNvPicPr>
            <a:picLocks noChangeAspect="1"/>
          </p:cNvPicPr>
          <p:nvPr/>
        </p:nvPicPr>
        <p:blipFill>
          <a:blip r:embed="rId4"/>
          <a:srcRect t="3884"/>
          <a:stretch>
            <a:fillRect/>
          </a:stretch>
        </p:blipFill>
        <p:spPr>
          <a:xfrm>
            <a:off x="6196618" y="234168"/>
            <a:ext cx="2536602" cy="2070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2FED3A-19B3-9012-F15C-20F055E610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56" t="23304" r="2748" b="11961"/>
          <a:stretch/>
        </p:blipFill>
        <p:spPr>
          <a:xfrm>
            <a:off x="3249510" y="206873"/>
            <a:ext cx="2644980" cy="212531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52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52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52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52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52"/>
          <p:cNvSpPr txBox="1">
            <a:spLocks noGrp="1"/>
          </p:cNvSpPr>
          <p:nvPr>
            <p:ph type="title"/>
          </p:nvPr>
        </p:nvSpPr>
        <p:spPr>
          <a:xfrm>
            <a:off x="312265" y="2069537"/>
            <a:ext cx="2171680" cy="212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 b="1" dirty="0">
                <a:solidFill>
                  <a:srgbClr val="FFFFFF"/>
                </a:solidFill>
              </a:rPr>
              <a:t>Спортске </a:t>
            </a:r>
            <a:br>
              <a:rPr lang="sr" sz="3000" b="1" dirty="0">
                <a:solidFill>
                  <a:srgbClr val="FFFFFF"/>
                </a:solidFill>
              </a:rPr>
            </a:br>
            <a:r>
              <a:rPr lang="sr" sz="3000" b="1" dirty="0">
                <a:solidFill>
                  <a:srgbClr val="FFFFFF"/>
                </a:solidFill>
              </a:rPr>
              <a:t>активности</a:t>
            </a:r>
            <a:endParaRPr sz="3000" b="1" dirty="0">
              <a:solidFill>
                <a:srgbClr val="FFFFFF"/>
              </a:solidFill>
            </a:endParaRPr>
          </a:p>
        </p:txBody>
      </p:sp>
      <p:pic>
        <p:nvPicPr>
          <p:cNvPr id="451" name="Google Shape;45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6398" y="285395"/>
            <a:ext cx="2385843" cy="214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2" descr="Slika na kojoj se nalazi tekst, sport&#10;&#10;Opis je automatski generisan"/>
          <p:cNvPicPr preferRelativeResize="0"/>
          <p:nvPr/>
        </p:nvPicPr>
        <p:blipFill rotWithShape="1">
          <a:blip r:embed="rId4">
            <a:alphaModFix/>
          </a:blip>
          <a:srcRect t="9206" r="2" b="14450"/>
          <a:stretch/>
        </p:blipFill>
        <p:spPr>
          <a:xfrm>
            <a:off x="4261282" y="2875720"/>
            <a:ext cx="3901736" cy="193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3445" y="325545"/>
            <a:ext cx="2758051" cy="2068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52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52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52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52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52"/>
          <p:cNvSpPr txBox="1">
            <a:spLocks noGrp="1"/>
          </p:cNvSpPr>
          <p:nvPr>
            <p:ph type="title"/>
          </p:nvPr>
        </p:nvSpPr>
        <p:spPr>
          <a:xfrm>
            <a:off x="312265" y="2069537"/>
            <a:ext cx="2171680" cy="212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 b="1" dirty="0">
                <a:solidFill>
                  <a:srgbClr val="FFFFFF"/>
                </a:solidFill>
              </a:rPr>
              <a:t>С</a:t>
            </a:r>
            <a:r>
              <a:rPr lang="sr-Cyrl-RS" sz="3000" b="1" dirty="0">
                <a:solidFill>
                  <a:srgbClr val="FFFFFF"/>
                </a:solidFill>
              </a:rPr>
              <a:t>туди</a:t>
            </a:r>
            <a:r>
              <a:rPr lang="en-US" sz="3000" b="1" dirty="0">
                <a:solidFill>
                  <a:srgbClr val="FFFFFF"/>
                </a:solidFill>
              </a:rPr>
              <a:t>j</a:t>
            </a:r>
            <a:r>
              <a:rPr lang="sr-Cyrl-RS" sz="3000" b="1" dirty="0">
                <a:solidFill>
                  <a:srgbClr val="FFFFFF"/>
                </a:solidFill>
              </a:rPr>
              <a:t>ска потовањ</a:t>
            </a:r>
            <a:r>
              <a:rPr lang="en-US" sz="3000" b="1" dirty="0">
                <a:solidFill>
                  <a:srgbClr val="FFFFFF"/>
                </a:solidFill>
              </a:rPr>
              <a:t>a</a:t>
            </a:r>
            <a:endParaRPr sz="3000" b="1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652012-51B7-F711-000E-E4540C2C9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2" t="11182" r="3383" b="12310"/>
          <a:stretch/>
        </p:blipFill>
        <p:spPr>
          <a:xfrm>
            <a:off x="3281434" y="251399"/>
            <a:ext cx="2286801" cy="2578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D8782E-31DB-35A8-9C71-41BB6BD808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63" r="3345" b="4272"/>
          <a:stretch/>
        </p:blipFill>
        <p:spPr>
          <a:xfrm>
            <a:off x="5747656" y="251399"/>
            <a:ext cx="2809991" cy="2423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47D21-32BF-34BA-CEFD-553F22028B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59" r="5857" b="7239"/>
          <a:stretch/>
        </p:blipFill>
        <p:spPr>
          <a:xfrm>
            <a:off x="3281434" y="2925846"/>
            <a:ext cx="2466222" cy="20394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AB46CB-7B7A-2AB4-72F1-7A97DD14AF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65" t="18882" r="17567" b="3912"/>
          <a:stretch/>
        </p:blipFill>
        <p:spPr>
          <a:xfrm>
            <a:off x="6091417" y="2925846"/>
            <a:ext cx="2722544" cy="203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87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7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7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7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7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7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7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None/>
            </a:pPr>
            <a:r>
              <a:rPr lang="sr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Економско-трговачка школа "Књаз Милош"</a:t>
            </a:r>
            <a:endParaRPr sz="2400" b="1" dirty="0"/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Пружиће ти одличне услове за образовање и васпитање у безбедном окружењу.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Даће ти могућност за едукацију од стране стручних кадрова, примењујући нове наставне методе и савремена наставна средства.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Пружиће ти могућност да стекнеш знање, вештине и социјалне компетенције које одговарају савременим потребама.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21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53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53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53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53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53"/>
          <p:cNvSpPr txBox="1">
            <a:spLocks noGrp="1"/>
          </p:cNvSpPr>
          <p:nvPr>
            <p:ph type="title"/>
          </p:nvPr>
        </p:nvSpPr>
        <p:spPr>
          <a:xfrm>
            <a:off x="302105" y="2069537"/>
            <a:ext cx="2171680" cy="212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 b="1" dirty="0">
                <a:solidFill>
                  <a:srgbClr val="FFFFFF"/>
                </a:solidFill>
              </a:rPr>
              <a:t>Екскурзије</a:t>
            </a:r>
            <a:r>
              <a:rPr lang="sr" sz="3000" dirty="0">
                <a:solidFill>
                  <a:srgbClr val="FFFFFF"/>
                </a:solidFill>
              </a:rPr>
              <a:t> </a:t>
            </a:r>
            <a:br>
              <a:rPr lang="sr" sz="3000" dirty="0">
                <a:solidFill>
                  <a:srgbClr val="FFFFFF"/>
                </a:solidFill>
              </a:rPr>
            </a:br>
            <a:endParaRPr sz="30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F052AD-B90C-0F89-F14C-F119762457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4" t="40661" r="1780"/>
          <a:stretch/>
        </p:blipFill>
        <p:spPr>
          <a:xfrm>
            <a:off x="3877646" y="3011332"/>
            <a:ext cx="4028820" cy="1979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6DF03-2EA0-A018-67CD-1A741822B0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84" t="36742" r="12357" b="-259"/>
          <a:stretch/>
        </p:blipFill>
        <p:spPr>
          <a:xfrm>
            <a:off x="6539969" y="370809"/>
            <a:ext cx="1969475" cy="2131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4B3583-96F0-85C5-477F-3FDB20D091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14" t="2778" r="10201" b="1754"/>
          <a:stretch/>
        </p:blipFill>
        <p:spPr>
          <a:xfrm>
            <a:off x="3371853" y="88844"/>
            <a:ext cx="2766738" cy="2765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53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53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53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53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53"/>
          <p:cNvSpPr txBox="1">
            <a:spLocks noGrp="1"/>
          </p:cNvSpPr>
          <p:nvPr>
            <p:ph type="title"/>
          </p:nvPr>
        </p:nvSpPr>
        <p:spPr>
          <a:xfrm>
            <a:off x="342745" y="2069537"/>
            <a:ext cx="2171680" cy="212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-Cyrl-RS" sz="3600" b="1" dirty="0">
                <a:solidFill>
                  <a:srgbClr val="FFFFFF"/>
                </a:solidFill>
              </a:rPr>
              <a:t>Излети</a:t>
            </a:r>
            <a:r>
              <a:rPr lang="sr" sz="3000" dirty="0">
                <a:solidFill>
                  <a:srgbClr val="FFFFFF"/>
                </a:solidFill>
              </a:rPr>
              <a:t> </a:t>
            </a:r>
            <a:br>
              <a:rPr lang="sr" sz="3000" dirty="0">
                <a:solidFill>
                  <a:srgbClr val="FFFFFF"/>
                </a:solidFill>
              </a:rPr>
            </a:br>
            <a:endParaRPr sz="30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C9AD91-C99B-8CC8-CFE1-1538C13507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9" t="5711" r="4826" b="3000"/>
          <a:stretch/>
        </p:blipFill>
        <p:spPr>
          <a:xfrm>
            <a:off x="5974538" y="2811952"/>
            <a:ext cx="2664157" cy="21844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9814B-314A-2C93-900A-F06A43F287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45"/>
          <a:stretch/>
        </p:blipFill>
        <p:spPr>
          <a:xfrm>
            <a:off x="6622610" y="147053"/>
            <a:ext cx="2016085" cy="2517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A74899-D78A-42EE-DAFF-8A6CEF7D3C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95" t="9916" r="20226" b="10381"/>
          <a:stretch/>
        </p:blipFill>
        <p:spPr>
          <a:xfrm>
            <a:off x="3371854" y="2479608"/>
            <a:ext cx="2073295" cy="24978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B2D1F3-66D2-6669-E6B4-0F0EA3E81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3462" y="187421"/>
            <a:ext cx="2923567" cy="207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36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7">
          <a:extLst>
            <a:ext uri="{FF2B5EF4-FFF2-40B4-BE49-F238E27FC236}">
              <a16:creationId xmlns:a16="http://schemas.microsoft.com/office/drawing/2014/main" id="{981DA3F4-6EB4-1926-E755-8F3A6608B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3">
            <a:extLst>
              <a:ext uri="{FF2B5EF4-FFF2-40B4-BE49-F238E27FC236}">
                <a16:creationId xmlns:a16="http://schemas.microsoft.com/office/drawing/2014/main" id="{4CA09187-FB9E-08F6-5D74-A9459895A77E}"/>
              </a:ext>
            </a:extLst>
          </p:cNvPr>
          <p:cNvSpPr/>
          <p:nvPr/>
        </p:nvSpPr>
        <p:spPr>
          <a:xfrm>
            <a:off x="-10160" y="1016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53">
            <a:extLst>
              <a:ext uri="{FF2B5EF4-FFF2-40B4-BE49-F238E27FC236}">
                <a16:creationId xmlns:a16="http://schemas.microsoft.com/office/drawing/2014/main" id="{D8976278-973F-5165-14C1-B729F231114D}"/>
              </a:ext>
            </a:extLst>
          </p:cNvPr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53">
            <a:extLst>
              <a:ext uri="{FF2B5EF4-FFF2-40B4-BE49-F238E27FC236}">
                <a16:creationId xmlns:a16="http://schemas.microsoft.com/office/drawing/2014/main" id="{3F829E4A-9CFA-BC24-1019-7EFEFB2FA6F4}"/>
              </a:ext>
            </a:extLst>
          </p:cNvPr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53">
            <a:extLst>
              <a:ext uri="{FF2B5EF4-FFF2-40B4-BE49-F238E27FC236}">
                <a16:creationId xmlns:a16="http://schemas.microsoft.com/office/drawing/2014/main" id="{BFD213F3-00B9-9BEC-7544-FFFC3714ED2F}"/>
              </a:ext>
            </a:extLst>
          </p:cNvPr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53">
            <a:extLst>
              <a:ext uri="{FF2B5EF4-FFF2-40B4-BE49-F238E27FC236}">
                <a16:creationId xmlns:a16="http://schemas.microsoft.com/office/drawing/2014/main" id="{060729C4-5ECA-DC5C-EBFD-CDE4D497C0ED}"/>
              </a:ext>
            </a:extLst>
          </p:cNvPr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53">
            <a:extLst>
              <a:ext uri="{FF2B5EF4-FFF2-40B4-BE49-F238E27FC236}">
                <a16:creationId xmlns:a16="http://schemas.microsoft.com/office/drawing/2014/main" id="{72FE508B-C126-FE0C-332E-61B352CF51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1144" y="748737"/>
            <a:ext cx="2335721" cy="212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buClr>
                <a:srgbClr val="FFFFFF"/>
              </a:buClr>
              <a:buSzPts val="3000"/>
            </a:pPr>
            <a:r>
              <a:rPr lang="sr-Cyrl-RS" sz="2600" b="1" dirty="0">
                <a:solidFill>
                  <a:schemeClr val="bg1"/>
                </a:solidFill>
              </a:rPr>
              <a:t>Међународна размена ЕТШ „Књаз Милош” и </a:t>
            </a:r>
            <a:r>
              <a:rPr lang="en-US" sz="2600" b="1" dirty="0" err="1">
                <a:solidFill>
                  <a:schemeClr val="bg1"/>
                </a:solidFill>
              </a:rPr>
              <a:t>Liceul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en-US" sz="2600" b="1" dirty="0" err="1">
                <a:solidFill>
                  <a:schemeClr val="bg1"/>
                </a:solidFill>
              </a:rPr>
              <a:t>Tehnologic</a:t>
            </a:r>
            <a:r>
              <a:rPr lang="en-US" sz="2600" b="1" dirty="0">
                <a:solidFill>
                  <a:schemeClr val="bg1"/>
                </a:solidFill>
              </a:rPr>
              <a:t> Baia de </a:t>
            </a:r>
            <a:r>
              <a:rPr lang="en-US" sz="2600" b="1" dirty="0" err="1">
                <a:solidFill>
                  <a:schemeClr val="bg1"/>
                </a:solidFill>
              </a:rPr>
              <a:t>Fier</a:t>
            </a:r>
            <a:r>
              <a:rPr lang="en-US" sz="2600" b="1" dirty="0">
                <a:solidFill>
                  <a:schemeClr val="bg1"/>
                </a:solidFill>
              </a:rPr>
              <a:t> </a:t>
            </a:r>
            <a:r>
              <a:rPr lang="sr-Cyrl-RS" sz="2600" b="1" dirty="0">
                <a:solidFill>
                  <a:schemeClr val="bg1"/>
                </a:solidFill>
              </a:rPr>
              <a:t>из Румуније, у оквиру програма „Еразмус плус”</a:t>
            </a:r>
            <a:br>
              <a:rPr lang="sr" sz="2400" b="1" dirty="0">
                <a:solidFill>
                  <a:schemeClr val="bg1"/>
                </a:solidFill>
              </a:rPr>
            </a:br>
            <a:endParaRPr sz="24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069B2A-4E58-9FA0-3B30-8E6B2E8CE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905" y="170342"/>
            <a:ext cx="3066595" cy="2258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654C4C-EA6D-87E6-66C8-911545AC7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349" y="2574732"/>
            <a:ext cx="4752451" cy="2442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94FC36-0CFA-F13E-D73D-D6D668640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096" y="170342"/>
            <a:ext cx="2397760" cy="227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621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54"/>
          <p:cNvSpPr/>
          <p:nvPr/>
        </p:nvSpPr>
        <p:spPr>
          <a:xfrm>
            <a:off x="0" y="15206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54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54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54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54"/>
          <p:cNvSpPr/>
          <p:nvPr/>
        </p:nvSpPr>
        <p:spPr>
          <a:xfrm rot="-964587">
            <a:off x="-344772" y="70626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54"/>
          <p:cNvSpPr txBox="1">
            <a:spLocks noGrp="1"/>
          </p:cNvSpPr>
          <p:nvPr>
            <p:ph type="title"/>
          </p:nvPr>
        </p:nvSpPr>
        <p:spPr>
          <a:xfrm>
            <a:off x="140270" y="698595"/>
            <a:ext cx="2669773" cy="3534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lvl="0">
              <a:buClr>
                <a:schemeClr val="lt1"/>
              </a:buClr>
              <a:buSzPts val="3000"/>
            </a:pPr>
            <a:r>
              <a:rPr lang="ru-RU" sz="2600" b="1" dirty="0" err="1">
                <a:solidFill>
                  <a:srgbClr val="FFFFFF"/>
                </a:solidFill>
              </a:rPr>
              <a:t>Међународна</a:t>
            </a:r>
            <a:r>
              <a:rPr lang="ru-RU" sz="2600" b="1" dirty="0">
                <a:solidFill>
                  <a:srgbClr val="FFFFFF"/>
                </a:solidFill>
              </a:rPr>
              <a:t> размена </a:t>
            </a:r>
            <a:r>
              <a:rPr lang="ru-RU" sz="2600" b="1" dirty="0" err="1">
                <a:solidFill>
                  <a:srgbClr val="FFFFFF"/>
                </a:solidFill>
              </a:rPr>
              <a:t>Економско-трговачке</a:t>
            </a:r>
            <a:r>
              <a:rPr lang="ru-RU" sz="2600" b="1" dirty="0">
                <a:solidFill>
                  <a:srgbClr val="FFFFFF"/>
                </a:solidFill>
              </a:rPr>
              <a:t> школе „</a:t>
            </a:r>
            <a:r>
              <a:rPr lang="ru-RU" sz="2600" b="1" dirty="0" err="1">
                <a:solidFill>
                  <a:srgbClr val="FFFFFF"/>
                </a:solidFill>
              </a:rPr>
              <a:t>Књаз</a:t>
            </a:r>
            <a:r>
              <a:rPr lang="ru-RU" sz="2600" b="1" dirty="0">
                <a:solidFill>
                  <a:srgbClr val="FFFFFF"/>
                </a:solidFill>
              </a:rPr>
              <a:t> Милош” и </a:t>
            </a:r>
            <a:r>
              <a:rPr lang="ru-RU" sz="2600" b="1" dirty="0" err="1">
                <a:solidFill>
                  <a:srgbClr val="FFFFFF"/>
                </a:solidFill>
              </a:rPr>
              <a:t>Средњошколског</a:t>
            </a:r>
            <a:r>
              <a:rPr lang="ru-RU" sz="2600" b="1" dirty="0">
                <a:solidFill>
                  <a:srgbClr val="FFFFFF"/>
                </a:solidFill>
              </a:rPr>
              <a:t> центра „</a:t>
            </a:r>
            <a:r>
              <a:rPr lang="ru-RU" sz="2600" b="1" dirty="0" err="1">
                <a:solidFill>
                  <a:srgbClr val="FFFFFF"/>
                </a:solidFill>
              </a:rPr>
              <a:t>Вогошћа</a:t>
            </a:r>
            <a:r>
              <a:rPr lang="ru-RU" sz="2600" b="1" dirty="0">
                <a:solidFill>
                  <a:srgbClr val="FFFFFF"/>
                </a:solidFill>
              </a:rPr>
              <a:t>”</a:t>
            </a:r>
            <a:br>
              <a:rPr lang="ru-RU" sz="2600" b="1" dirty="0">
                <a:solidFill>
                  <a:srgbClr val="FFFFFF"/>
                </a:solidFill>
              </a:rPr>
            </a:br>
            <a:endParaRPr sz="2600" b="1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3183D1-DEF9-794F-97C0-B109E97C2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3168645" y="246097"/>
            <a:ext cx="3028382" cy="226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3CF53A-8DFB-41B7-92D9-D094D3646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45" y="2629074"/>
            <a:ext cx="3305166" cy="2398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7A5564-3CD3-7B84-264E-51B88EA56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616" y="280156"/>
            <a:ext cx="2171497" cy="1690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21809C-72DD-A29A-F449-CBDAC759B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1917" y="2153920"/>
            <a:ext cx="1933773" cy="285301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>
          <a:extLst>
            <a:ext uri="{FF2B5EF4-FFF2-40B4-BE49-F238E27FC236}">
              <a16:creationId xmlns:a16="http://schemas.microsoft.com/office/drawing/2014/main" id="{BAD5AE2B-EFA8-89C2-D914-4D324EB39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4">
            <a:extLst>
              <a:ext uri="{FF2B5EF4-FFF2-40B4-BE49-F238E27FC236}">
                <a16:creationId xmlns:a16="http://schemas.microsoft.com/office/drawing/2014/main" id="{18C8EA69-47EB-1463-A15C-477CD00F028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54">
            <a:extLst>
              <a:ext uri="{FF2B5EF4-FFF2-40B4-BE49-F238E27FC236}">
                <a16:creationId xmlns:a16="http://schemas.microsoft.com/office/drawing/2014/main" id="{7C3E4AB8-7DD3-D80B-5F4C-6BF4A41F3023}"/>
              </a:ext>
            </a:extLst>
          </p:cNvPr>
          <p:cNvSpPr/>
          <p:nvPr/>
        </p:nvSpPr>
        <p:spPr>
          <a:xfrm>
            <a:off x="0" y="15206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54">
            <a:extLst>
              <a:ext uri="{FF2B5EF4-FFF2-40B4-BE49-F238E27FC236}">
                <a16:creationId xmlns:a16="http://schemas.microsoft.com/office/drawing/2014/main" id="{DFE10C44-9A36-1FE7-7D62-B96880CD24C0}"/>
              </a:ext>
            </a:extLst>
          </p:cNvPr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54">
            <a:extLst>
              <a:ext uri="{FF2B5EF4-FFF2-40B4-BE49-F238E27FC236}">
                <a16:creationId xmlns:a16="http://schemas.microsoft.com/office/drawing/2014/main" id="{A7A07604-CE3B-416F-7CDA-59A7BDF29D71}"/>
              </a:ext>
            </a:extLst>
          </p:cNvPr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54">
            <a:extLst>
              <a:ext uri="{FF2B5EF4-FFF2-40B4-BE49-F238E27FC236}">
                <a16:creationId xmlns:a16="http://schemas.microsoft.com/office/drawing/2014/main" id="{9B89B2E8-E8DF-7617-6102-B2F52906BE2C}"/>
              </a:ext>
            </a:extLst>
          </p:cNvPr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54">
            <a:extLst>
              <a:ext uri="{FF2B5EF4-FFF2-40B4-BE49-F238E27FC236}">
                <a16:creationId xmlns:a16="http://schemas.microsoft.com/office/drawing/2014/main" id="{4E705BBD-D1CD-8FC9-CAE5-AE458754B24C}"/>
              </a:ext>
            </a:extLst>
          </p:cNvPr>
          <p:cNvSpPr/>
          <p:nvPr/>
        </p:nvSpPr>
        <p:spPr>
          <a:xfrm rot="-964587">
            <a:off x="-344772" y="70626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54">
            <a:extLst>
              <a:ext uri="{FF2B5EF4-FFF2-40B4-BE49-F238E27FC236}">
                <a16:creationId xmlns:a16="http://schemas.microsoft.com/office/drawing/2014/main" id="{5E20E55A-65A6-7219-9144-556F582A35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025" y="747744"/>
            <a:ext cx="2957259" cy="276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lvl="0">
              <a:buClr>
                <a:schemeClr val="lt1"/>
              </a:buClr>
              <a:buSzPts val="3000"/>
            </a:pPr>
            <a:r>
              <a:rPr lang="en-US" sz="2800" b="1" dirty="0">
                <a:solidFill>
                  <a:schemeClr val="lt1"/>
                </a:solidFill>
              </a:rPr>
              <a:t>Me</a:t>
            </a:r>
            <a:r>
              <a:rPr lang="sr-Cyrl-RS" sz="2800" b="1" dirty="0">
                <a:solidFill>
                  <a:schemeClr val="lt1"/>
                </a:solidFill>
              </a:rPr>
              <a:t>ђународна </a:t>
            </a:r>
            <a:r>
              <a:rPr lang="en-US" sz="2800" b="1" dirty="0">
                <a:solidFill>
                  <a:schemeClr val="lt1"/>
                </a:solidFill>
              </a:rPr>
              <a:t>p</a:t>
            </a:r>
            <a:r>
              <a:rPr lang="sr" sz="2800" b="1" dirty="0">
                <a:solidFill>
                  <a:schemeClr val="lt1"/>
                </a:solidFill>
              </a:rPr>
              <a:t>азмена</a:t>
            </a:r>
            <a:r>
              <a:rPr lang="sr-Cyrl-RS" sz="2800" b="1" dirty="0">
                <a:solidFill>
                  <a:schemeClr val="lt1"/>
                </a:solidFill>
              </a:rPr>
              <a:t> са “</a:t>
            </a:r>
            <a:r>
              <a:rPr lang="en-US" sz="2800" b="1" dirty="0" err="1">
                <a:solidFill>
                  <a:schemeClr val="bg1"/>
                </a:solidFill>
              </a:rPr>
              <a:t>Ozel</a:t>
            </a:r>
            <a:r>
              <a:rPr lang="en-US" sz="2800" b="1" dirty="0">
                <a:solidFill>
                  <a:schemeClr val="bg1"/>
                </a:solidFill>
              </a:rPr>
              <a:t> Marmara </a:t>
            </a:r>
            <a:r>
              <a:rPr lang="en-US" sz="2800" b="1" dirty="0" err="1">
                <a:solidFill>
                  <a:schemeClr val="bg1"/>
                </a:solidFill>
              </a:rPr>
              <a:t>Koleji</a:t>
            </a:r>
            <a:r>
              <a:rPr lang="sr-Cyrl-RS" sz="2800" b="1" dirty="0">
                <a:solidFill>
                  <a:schemeClr val="bg1"/>
                </a:solidFill>
              </a:rPr>
              <a:t> </a:t>
            </a:r>
            <a:r>
              <a:rPr lang="sr-Cyrl-RS" sz="2800" b="1" dirty="0">
                <a:solidFill>
                  <a:schemeClr val="lt1"/>
                </a:solidFill>
              </a:rPr>
              <a:t>“</a:t>
            </a:r>
            <a:br>
              <a:rPr lang="sr" sz="2800" b="1" dirty="0">
                <a:solidFill>
                  <a:schemeClr val="lt1"/>
                </a:solidFill>
              </a:rPr>
            </a:br>
            <a:endParaRPr sz="2800" b="1" dirty="0">
              <a:solidFill>
                <a:srgbClr val="FFFFFF"/>
              </a:solidFill>
            </a:endParaRPr>
          </a:p>
        </p:txBody>
      </p:sp>
      <p:pic>
        <p:nvPicPr>
          <p:cNvPr id="101380" name="Picture 4" descr="No photo description available.">
            <a:extLst>
              <a:ext uri="{FF2B5EF4-FFF2-40B4-BE49-F238E27FC236}">
                <a16:creationId xmlns:a16="http://schemas.microsoft.com/office/drawing/2014/main" id="{11A7A528-FF3D-D897-2234-B855381931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r="8009"/>
          <a:stretch/>
        </p:blipFill>
        <p:spPr bwMode="auto">
          <a:xfrm>
            <a:off x="6329423" y="220922"/>
            <a:ext cx="2723314" cy="2220309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7BFB79-BA10-464B-9453-566F85D900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6" r="3613" b="5200"/>
          <a:stretch/>
        </p:blipFill>
        <p:spPr>
          <a:xfrm>
            <a:off x="4303867" y="2646946"/>
            <a:ext cx="3485721" cy="2390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5FFDFC-B1E5-7453-B132-242626C0E2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9" t="5438" r="3067" b="10084"/>
          <a:stretch/>
        </p:blipFill>
        <p:spPr>
          <a:xfrm>
            <a:off x="3175519" y="220921"/>
            <a:ext cx="3006759" cy="222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432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54"/>
          <p:cNvSpPr/>
          <p:nvPr/>
        </p:nvSpPr>
        <p:spPr>
          <a:xfrm>
            <a:off x="2286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54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54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54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54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54"/>
          <p:cNvSpPr txBox="1">
            <a:spLocks noGrp="1"/>
          </p:cNvSpPr>
          <p:nvPr>
            <p:ph type="title"/>
          </p:nvPr>
        </p:nvSpPr>
        <p:spPr>
          <a:xfrm>
            <a:off x="157656" y="604804"/>
            <a:ext cx="2711668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lvl="0">
              <a:buClr>
                <a:schemeClr val="lt1"/>
              </a:buClr>
              <a:buSzPts val="3000"/>
            </a:pPr>
            <a:r>
              <a:rPr lang="en-US" sz="2800" b="1" dirty="0">
                <a:solidFill>
                  <a:schemeClr val="lt1"/>
                </a:solidFill>
              </a:rPr>
              <a:t>Me</a:t>
            </a:r>
            <a:r>
              <a:rPr lang="sr-Cyrl-RS" sz="2800" b="1" dirty="0">
                <a:solidFill>
                  <a:schemeClr val="lt1"/>
                </a:solidFill>
              </a:rPr>
              <a:t>ђународна </a:t>
            </a:r>
            <a:r>
              <a:rPr lang="en-US" sz="2800" b="1" dirty="0">
                <a:solidFill>
                  <a:schemeClr val="lt1"/>
                </a:solidFill>
              </a:rPr>
              <a:t>p</a:t>
            </a:r>
            <a:r>
              <a:rPr lang="sr" sz="2800" b="1" dirty="0">
                <a:solidFill>
                  <a:schemeClr val="lt1"/>
                </a:solidFill>
              </a:rPr>
              <a:t>азмена</a:t>
            </a:r>
            <a:r>
              <a:rPr lang="sr-Cyrl-RS" sz="2800" b="1" dirty="0">
                <a:solidFill>
                  <a:schemeClr val="lt1"/>
                </a:solidFill>
              </a:rPr>
              <a:t> са</a:t>
            </a:r>
            <a:br>
              <a:rPr lang="sr" sz="2800" b="1" dirty="0">
                <a:solidFill>
                  <a:schemeClr val="lt1"/>
                </a:solidFill>
              </a:rPr>
            </a:br>
            <a:r>
              <a:rPr lang="sr-Cyrl-RS" sz="2800" b="1" dirty="0">
                <a:solidFill>
                  <a:schemeClr val="lt1"/>
                </a:solidFill>
              </a:rPr>
              <a:t>“</a:t>
            </a:r>
            <a:r>
              <a:rPr lang="en-US" sz="2800" b="1" dirty="0" err="1">
                <a:solidFill>
                  <a:schemeClr val="lt1"/>
                </a:solidFill>
              </a:rPr>
              <a:t>Shkolla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Tregtare</a:t>
            </a:r>
            <a:r>
              <a:rPr lang="en-US" sz="2800" b="1" dirty="0">
                <a:solidFill>
                  <a:schemeClr val="lt1"/>
                </a:solidFill>
              </a:rPr>
              <a:t> </a:t>
            </a:r>
            <a:r>
              <a:rPr lang="en-US" sz="2800" b="1" dirty="0" err="1">
                <a:solidFill>
                  <a:schemeClr val="lt1"/>
                </a:solidFill>
              </a:rPr>
              <a:t>Vlor</a:t>
            </a:r>
            <a:r>
              <a:rPr lang="en-US" sz="2800" b="1" dirty="0" err="1">
                <a:solidFill>
                  <a:schemeClr val="bg1"/>
                </a:solidFill>
              </a:rPr>
              <a:t>ë</a:t>
            </a:r>
            <a:r>
              <a:rPr lang="en-US" sz="2800" dirty="0">
                <a:solidFill>
                  <a:schemeClr val="bg1"/>
                </a:solidFill>
              </a:rPr>
              <a:t>”</a:t>
            </a:r>
            <a:endParaRPr sz="2800" dirty="0">
              <a:solidFill>
                <a:schemeClr val="bg1"/>
              </a:solidFill>
            </a:endParaRPr>
          </a:p>
        </p:txBody>
      </p:sp>
      <p:pic>
        <p:nvPicPr>
          <p:cNvPr id="9" name="Picture 8" descr="IMG_18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117" y="147145"/>
            <a:ext cx="3147517" cy="2301765"/>
          </a:xfrm>
          <a:prstGeom prst="rect">
            <a:avLst/>
          </a:prstGeom>
        </p:spPr>
      </p:pic>
      <p:pic>
        <p:nvPicPr>
          <p:cNvPr id="15" name="Picture 14" descr="IMG_456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371" y="2626608"/>
            <a:ext cx="2690160" cy="2040039"/>
          </a:xfrm>
          <a:prstGeom prst="rect">
            <a:avLst/>
          </a:prstGeom>
        </p:spPr>
      </p:pic>
      <p:pic>
        <p:nvPicPr>
          <p:cNvPr id="16" name="Picture 15" descr="IMG_4562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825" y="252248"/>
            <a:ext cx="2387001" cy="2099299"/>
          </a:xfrm>
          <a:prstGeom prst="rect">
            <a:avLst/>
          </a:prstGeom>
        </p:spPr>
      </p:pic>
      <p:pic>
        <p:nvPicPr>
          <p:cNvPr id="99330" name="Picture 2" descr="No photo description available."/>
          <p:cNvPicPr>
            <a:picLocks noChangeAspect="1" noChangeArrowheads="1"/>
          </p:cNvPicPr>
          <p:nvPr/>
        </p:nvPicPr>
        <p:blipFill rotWithShape="1">
          <a:blip r:embed="rId6"/>
          <a:srcRect b="14013"/>
          <a:stretch/>
        </p:blipFill>
        <p:spPr bwMode="auto">
          <a:xfrm>
            <a:off x="6247848" y="2571749"/>
            <a:ext cx="2781978" cy="20948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55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55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55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55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55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55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55"/>
          <p:cNvSpPr txBox="1">
            <a:spLocks noGrp="1"/>
          </p:cNvSpPr>
          <p:nvPr>
            <p:ph type="title"/>
          </p:nvPr>
        </p:nvSpPr>
        <p:spPr>
          <a:xfrm>
            <a:off x="264971" y="1035823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None/>
            </a:pPr>
            <a:r>
              <a:rPr lang="sr" sz="3000" b="1" dirty="0">
                <a:solidFill>
                  <a:srgbClr val="FFFFFF"/>
                </a:solidFill>
              </a:rPr>
              <a:t>Посете сајмовима, државним и културним институцијама</a:t>
            </a:r>
            <a:br>
              <a:rPr lang="sr" sz="3000" b="1" dirty="0">
                <a:solidFill>
                  <a:srgbClr val="FFFFFF"/>
                </a:solidFill>
              </a:rPr>
            </a:br>
            <a:endParaRPr sz="3000" b="1" dirty="0">
              <a:solidFill>
                <a:srgbClr val="FFFFFF"/>
              </a:solidFill>
            </a:endParaRPr>
          </a:p>
        </p:txBody>
      </p:sp>
      <p:pic>
        <p:nvPicPr>
          <p:cNvPr id="10" name="Picture 9" descr="IMG_4553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303" y="268015"/>
            <a:ext cx="3011214" cy="1876095"/>
          </a:xfrm>
          <a:prstGeom prst="rect">
            <a:avLst/>
          </a:prstGeom>
        </p:spPr>
      </p:pic>
      <p:pic>
        <p:nvPicPr>
          <p:cNvPr id="12" name="Picture 11" descr="IMG_456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552" y="2462202"/>
            <a:ext cx="2526719" cy="2362046"/>
          </a:xfrm>
          <a:prstGeom prst="rect">
            <a:avLst/>
          </a:prstGeom>
        </p:spPr>
      </p:pic>
      <p:pic>
        <p:nvPicPr>
          <p:cNvPr id="13" name="Picture 12" descr="FB_IMG_171145355956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8055" y="1179677"/>
            <a:ext cx="2324961" cy="309671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56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56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56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56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56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56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56"/>
          <p:cNvSpPr txBox="1">
            <a:spLocks noGrp="1"/>
          </p:cNvSpPr>
          <p:nvPr>
            <p:ph type="title"/>
          </p:nvPr>
        </p:nvSpPr>
        <p:spPr>
          <a:xfrm>
            <a:off x="212069" y="873964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200" b="1" dirty="0">
                <a:solidFill>
                  <a:srgbClr val="FFFFFF"/>
                </a:solidFill>
              </a:rPr>
              <a:t>Остале активности</a:t>
            </a:r>
            <a:br>
              <a:rPr lang="sr" sz="3200" b="1" dirty="0">
                <a:solidFill>
                  <a:srgbClr val="FFFFFF"/>
                </a:solidFill>
              </a:rPr>
            </a:br>
            <a:endParaRPr sz="3200" b="1" dirty="0">
              <a:solidFill>
                <a:srgbClr val="FFFFFF"/>
              </a:solidFill>
            </a:endParaRPr>
          </a:p>
        </p:txBody>
      </p:sp>
      <p:pic>
        <p:nvPicPr>
          <p:cNvPr id="510" name="Google Shape;510;p56" descr="Slika na kojoj se nalazi tekst, osoba, poziranje, čovek&#10;&#10;Opis je automatski generisan"/>
          <p:cNvPicPr preferRelativeResize="0"/>
          <p:nvPr/>
        </p:nvPicPr>
        <p:blipFill rotWithShape="1">
          <a:blip r:embed="rId3">
            <a:alphaModFix/>
          </a:blip>
          <a:srcRect r="8474" b="2"/>
          <a:stretch/>
        </p:blipFill>
        <p:spPr>
          <a:xfrm>
            <a:off x="6019038" y="267662"/>
            <a:ext cx="2862582" cy="2244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73797" y="368077"/>
            <a:ext cx="2732587" cy="1991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0AFD94-6AED-864F-E699-ACD0B42C9B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652"/>
          <a:stretch/>
        </p:blipFill>
        <p:spPr>
          <a:xfrm>
            <a:off x="6257098" y="2720143"/>
            <a:ext cx="2687603" cy="2037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950BD2-07A2-4E5B-B85E-E41EEB70D0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23" t="8420"/>
          <a:stretch/>
        </p:blipFill>
        <p:spPr>
          <a:xfrm>
            <a:off x="3324605" y="2579352"/>
            <a:ext cx="2819161" cy="224425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57"/>
          <p:cNvSpPr/>
          <p:nvPr/>
        </p:nvSpPr>
        <p:spPr>
          <a:xfrm rot="5400000" flipH="1">
            <a:off x="-478886" y="479460"/>
            <a:ext cx="5143500" cy="4184580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57"/>
          <p:cNvSpPr/>
          <p:nvPr/>
        </p:nvSpPr>
        <p:spPr>
          <a:xfrm rot="5400000" flipH="1">
            <a:off x="-294904" y="296404"/>
            <a:ext cx="4759657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57"/>
          <p:cNvSpPr/>
          <p:nvPr/>
        </p:nvSpPr>
        <p:spPr>
          <a:xfrm rot="5400000" flipH="1">
            <a:off x="1146680" y="2114225"/>
            <a:ext cx="1876484" cy="4182060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57"/>
          <p:cNvSpPr/>
          <p:nvPr/>
        </p:nvSpPr>
        <p:spPr>
          <a:xfrm rot="5400000" flipH="1">
            <a:off x="-318751" y="639595"/>
            <a:ext cx="51435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10980"/>
                </a:srgbClr>
              </a:gs>
              <a:gs pos="100000">
                <a:srgbClr val="4472C4">
                  <a:alpha val="1098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57"/>
          <p:cNvSpPr/>
          <p:nvPr/>
        </p:nvSpPr>
        <p:spPr>
          <a:xfrm rot="6097846">
            <a:off x="614065" y="846373"/>
            <a:ext cx="3238727" cy="3238727"/>
          </a:xfrm>
          <a:prstGeom prst="ellipse">
            <a:avLst/>
          </a:prstGeom>
          <a:gradFill>
            <a:gsLst>
              <a:gs pos="0">
                <a:srgbClr val="4472C4">
                  <a:alpha val="0"/>
                </a:srgbClr>
              </a:gs>
              <a:gs pos="39000">
                <a:srgbClr val="4472C4">
                  <a:alpha val="0"/>
                </a:srgbClr>
              </a:gs>
              <a:gs pos="100000">
                <a:srgbClr val="8DA9DB">
                  <a:alpha val="14901"/>
                </a:srgbClr>
              </a:gs>
            </a:gsLst>
            <a:lin ang="17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57"/>
          <p:cNvSpPr txBox="1">
            <a:spLocks noGrp="1"/>
          </p:cNvSpPr>
          <p:nvPr>
            <p:ph type="title"/>
          </p:nvPr>
        </p:nvSpPr>
        <p:spPr>
          <a:xfrm>
            <a:off x="325157" y="460461"/>
            <a:ext cx="317257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-Cyrl-RS" sz="3000" b="1" dirty="0">
                <a:solidFill>
                  <a:srgbClr val="FFFFFF"/>
                </a:solidFill>
              </a:rPr>
              <a:t>За више информација:</a:t>
            </a:r>
            <a:endParaRPr sz="3000" b="1" dirty="0">
              <a:solidFill>
                <a:srgbClr val="FFFFFF"/>
              </a:solidFill>
            </a:endParaRPr>
          </a:p>
        </p:txBody>
      </p:sp>
      <p:sp>
        <p:nvSpPr>
          <p:cNvPr id="523" name="Google Shape;523;p57"/>
          <p:cNvSpPr txBox="1">
            <a:spLocks noGrp="1"/>
          </p:cNvSpPr>
          <p:nvPr>
            <p:ph type="body" idx="1"/>
          </p:nvPr>
        </p:nvSpPr>
        <p:spPr>
          <a:xfrm>
            <a:off x="4572000" y="553153"/>
            <a:ext cx="4314822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r" sz="1800" u="sng" dirty="0">
                <a:solidFill>
                  <a:schemeClr val="hlink"/>
                </a:solidFill>
                <a:hlinkClick r:id="rId3"/>
              </a:rPr>
              <a:t>www.etsgm.edu.rs</a:t>
            </a:r>
            <a:r>
              <a:rPr lang="sr" sz="1800" dirty="0"/>
              <a:t> </a:t>
            </a:r>
            <a:endParaRPr sz="1500"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r" sz="1800" u="sng" dirty="0">
                <a:solidFill>
                  <a:schemeClr val="hlink"/>
                </a:solidFill>
                <a:hlinkClick r:id="rId4"/>
              </a:rPr>
              <a:t>https://www.facebook.com/knjazmilosgm</a:t>
            </a:r>
            <a:endParaRPr sz="1500"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r" sz="1800" u="sng" dirty="0">
                <a:solidFill>
                  <a:schemeClr val="hlink"/>
                </a:solidFill>
              </a:rPr>
              <a:t>https://www.instagram.com/etsgm.edu.rs</a:t>
            </a:r>
            <a:endParaRPr sz="1500" dirty="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dirty="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0" y="-320"/>
            <a:ext cx="9144001" cy="51435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15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58"/>
          <p:cNvSpPr/>
          <p:nvPr/>
        </p:nvSpPr>
        <p:spPr>
          <a:xfrm rot="10800000" flipH="1">
            <a:off x="-16677" y="100602"/>
            <a:ext cx="8812530" cy="5130514"/>
          </a:xfrm>
          <a:prstGeom prst="rect">
            <a:avLst/>
          </a:prstGeom>
          <a:gradFill>
            <a:gsLst>
              <a:gs pos="0">
                <a:srgbClr val="1F3864">
                  <a:alpha val="60784"/>
                </a:srgbClr>
              </a:gs>
              <a:gs pos="21000">
                <a:srgbClr val="1F3864">
                  <a:alpha val="60784"/>
                </a:srgbClr>
              </a:gs>
              <a:gs pos="100000">
                <a:srgbClr val="4472C4">
                  <a:alpha val="0"/>
                </a:srgbClr>
              </a:gs>
            </a:gsLst>
            <a:lin ang="21593999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6454541" y="-968"/>
            <a:ext cx="2706134" cy="5144148"/>
          </a:xfrm>
          <a:prstGeom prst="rect">
            <a:avLst/>
          </a:prstGeom>
          <a:gradFill>
            <a:gsLst>
              <a:gs pos="0">
                <a:srgbClr val="2F5496">
                  <a:alpha val="0"/>
                </a:srgbClr>
              </a:gs>
              <a:gs pos="99000">
                <a:srgbClr val="000000">
                  <a:alpha val="40784"/>
                </a:srgbClr>
              </a:gs>
              <a:gs pos="100000">
                <a:srgbClr val="000000">
                  <a:alpha val="40784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58"/>
          <p:cNvSpPr/>
          <p:nvPr/>
        </p:nvSpPr>
        <p:spPr>
          <a:xfrm rot="-6325827">
            <a:off x="4544796" y="584452"/>
            <a:ext cx="3725650" cy="3741293"/>
          </a:xfrm>
          <a:prstGeom prst="ellipse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79000">
                <a:srgbClr val="8DA9DB">
                  <a:alpha val="0"/>
                </a:srgbClr>
              </a:gs>
              <a:gs pos="100000">
                <a:srgbClr val="8DA9DB">
                  <a:alpha val="0"/>
                </a:srgbClr>
              </a:gs>
            </a:gsLst>
            <a:lin ang="14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58"/>
          <p:cNvSpPr txBox="1">
            <a:spLocks noGrp="1"/>
          </p:cNvSpPr>
          <p:nvPr>
            <p:ph type="title"/>
          </p:nvPr>
        </p:nvSpPr>
        <p:spPr>
          <a:xfrm>
            <a:off x="463865" y="858178"/>
            <a:ext cx="4947184" cy="2451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sr" sz="4800" b="1" i="1" dirty="0">
                <a:solidFill>
                  <a:srgbClr val="FFFFFF"/>
                </a:solidFill>
                <a:latin typeface="Bahnschrift SemiBold SemiConden" panose="020B0502040204020203" pitchFamily="34" charset="0"/>
              </a:rPr>
              <a:t>Хвала на пажњи!</a:t>
            </a:r>
            <a:endParaRPr sz="4800" b="1" i="1" dirty="0">
              <a:solidFill>
                <a:srgbClr val="FFFFFF"/>
              </a:solidFill>
              <a:latin typeface="Bahnschrift SemiBold SemiConden" panose="020B0502040204020203" pitchFamily="34" charset="0"/>
              <a:sym typeface="Calibri"/>
            </a:endParaRPr>
          </a:p>
        </p:txBody>
      </p:sp>
      <p:sp>
        <p:nvSpPr>
          <p:cNvPr id="534" name="Google Shape;534;p58"/>
          <p:cNvSpPr/>
          <p:nvPr/>
        </p:nvSpPr>
        <p:spPr>
          <a:xfrm rot="10800000" flipH="1">
            <a:off x="4735" y="3360029"/>
            <a:ext cx="9134528" cy="1783471"/>
          </a:xfrm>
          <a:prstGeom prst="rect">
            <a:avLst/>
          </a:prstGeom>
          <a:gradFill>
            <a:gsLst>
              <a:gs pos="0">
                <a:srgbClr val="2F5496">
                  <a:alpha val="49803"/>
                </a:srgbClr>
              </a:gs>
              <a:gs pos="99000">
                <a:srgbClr val="000000">
                  <a:alpha val="33725"/>
                </a:srgbClr>
              </a:gs>
              <a:gs pos="100000">
                <a:srgbClr val="000000">
                  <a:alpha val="33725"/>
                </a:srgbClr>
              </a:gs>
            </a:gsLst>
            <a:lin ang="17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58"/>
          <p:cNvSpPr/>
          <p:nvPr/>
        </p:nvSpPr>
        <p:spPr>
          <a:xfrm rot="-5400000" flipH="1">
            <a:off x="5225314" y="1209248"/>
            <a:ext cx="5143179" cy="2694194"/>
          </a:xfrm>
          <a:prstGeom prst="rect">
            <a:avLst/>
          </a:prstGeom>
          <a:gradFill>
            <a:gsLst>
              <a:gs pos="0">
                <a:srgbClr val="2F5496">
                  <a:alpha val="49803"/>
                </a:srgbClr>
              </a:gs>
              <a:gs pos="99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0348DAC3-D2A2-1866-43D8-1B96F05D60CB}"/>
              </a:ext>
            </a:extLst>
          </p:cNvPr>
          <p:cNvSpPr/>
          <p:nvPr/>
        </p:nvSpPr>
        <p:spPr>
          <a:xfrm>
            <a:off x="5963920" y="291448"/>
            <a:ext cx="2872696" cy="2075832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C19258-A296-5988-A909-105B9D065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320" y="188858"/>
            <a:ext cx="3055576" cy="22888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BFB4D9-3521-543F-FCFD-5DB17A6F42CC}"/>
              </a:ext>
            </a:extLst>
          </p:cNvPr>
          <p:cNvSpPr txBox="1"/>
          <p:nvPr/>
        </p:nvSpPr>
        <p:spPr>
          <a:xfrm>
            <a:off x="399372" y="3398575"/>
            <a:ext cx="45032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500" i="1" spc="-150" dirty="0">
                <a:solidFill>
                  <a:schemeClr val="bg1"/>
                </a:solidFill>
                <a:latin typeface="Bahnschrift Light" panose="020B0502040204020203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Секција за маркетинг школе </a:t>
            </a:r>
            <a:endParaRPr lang="en-US" sz="2500" i="1" spc="-150" dirty="0">
              <a:solidFill>
                <a:schemeClr val="bg1"/>
              </a:solidFill>
              <a:latin typeface="Bahnschrift Light" panose="020B0502040204020203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8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8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8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8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8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8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8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None/>
            </a:pPr>
            <a:r>
              <a:rPr lang="sr" sz="2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Економско-трговачка школа "Књаз Милош"</a:t>
            </a:r>
            <a:endParaRPr sz="2400" b="1" dirty="0"/>
          </a:p>
        </p:txBody>
      </p:sp>
      <p:sp>
        <p:nvSpPr>
          <p:cNvPr id="175" name="Google Shape;175;p28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7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lang="en-US" sz="2000" dirty="0"/>
          </a:p>
          <a:p>
            <a:pPr marL="177800" lvl="0" indent="-177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lang="en-US" sz="2000" dirty="0"/>
          </a:p>
          <a:p>
            <a:pPr marL="177800" lvl="0" indent="-177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dirty="0"/>
              <a:t>Кроз похађање блок наставе, пружиће ти прилику да радиш у привредним друштвима различитих делатности и тако у пракси провериш своја знања и вештине; </a:t>
            </a:r>
            <a:endParaRPr sz="2000"/>
          </a:p>
          <a:p>
            <a:pPr marL="177800" lvl="0" indent="-17780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dirty="0"/>
              <a:t>Оспособиће те да након завршеног школовања можеш одмах почети са радом или отићи на студије.</a:t>
            </a:r>
            <a:endParaRPr sz="2000"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21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9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9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9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9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9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9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9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Образовни профили </a:t>
            </a:r>
            <a:endParaRPr sz="3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9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b="1" dirty="0"/>
              <a:t>Економски техничар</a:t>
            </a:r>
            <a:r>
              <a:rPr lang="en-US" sz="2000" b="1" dirty="0"/>
              <a:t>   </a:t>
            </a:r>
            <a:endParaRPr sz="2000" b="1"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" sz="2000" b="1" dirty="0"/>
              <a:t> </a:t>
            </a:r>
            <a:r>
              <a:rPr lang="sr" sz="2000" dirty="0"/>
              <a:t>(четврти степен образовања)</a:t>
            </a:r>
            <a:endParaRPr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b="1" dirty="0"/>
              <a:t>Комерцијалиста</a:t>
            </a:r>
            <a:endParaRPr sz="2000" b="1"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" sz="2000" dirty="0"/>
              <a:t> (четврти степен образовања)</a:t>
            </a:r>
            <a:endParaRPr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b="1" dirty="0"/>
              <a:t>Финансијско-рачуноводствени техничар</a:t>
            </a:r>
            <a:endParaRPr sz="2000" b="1"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" sz="2000" dirty="0"/>
              <a:t>(четврти степен образовања)</a:t>
            </a:r>
            <a:endParaRPr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b="1" dirty="0"/>
              <a:t>Кувар</a:t>
            </a:r>
            <a:r>
              <a:rPr lang="sr" sz="2000" dirty="0"/>
              <a:t> </a:t>
            </a:r>
            <a:endParaRPr sz="2000"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" sz="2000" dirty="0"/>
              <a:t>(трећи степен образовања)</a:t>
            </a:r>
            <a:endParaRPr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b="1" dirty="0"/>
              <a:t>Трговац</a:t>
            </a:r>
            <a:r>
              <a:rPr lang="sr" sz="2000" dirty="0"/>
              <a:t> </a:t>
            </a:r>
            <a:endParaRPr sz="2000"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" sz="2000" dirty="0"/>
              <a:t>(трећи степен образовања)</a:t>
            </a:r>
            <a:endParaRPr dirty="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0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0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30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30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30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30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30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 b="1" dirty="0">
                <a:solidFill>
                  <a:srgbClr val="FFFFFF"/>
                </a:solidFill>
              </a:rPr>
              <a:t>Економски   </a:t>
            </a:r>
            <a:br>
              <a:rPr lang="sr" sz="3000" b="1" dirty="0"/>
            </a:br>
            <a:r>
              <a:rPr lang="sr" sz="3000" b="1" dirty="0">
                <a:solidFill>
                  <a:srgbClr val="FFFFFF"/>
                </a:solidFill>
              </a:rPr>
              <a:t>техничар</a:t>
            </a:r>
            <a:endParaRPr sz="3000" b="1" dirty="0">
              <a:solidFill>
                <a:srgbClr val="FFFFFF"/>
              </a:solidFill>
            </a:endParaRPr>
          </a:p>
        </p:txBody>
      </p:sp>
      <p:sp>
        <p:nvSpPr>
          <p:cNvPr id="201" name="Google Shape;201;p30"/>
          <p:cNvSpPr txBox="1">
            <a:spLocks noGrp="1"/>
          </p:cNvSpPr>
          <p:nvPr>
            <p:ph type="body" idx="1"/>
          </p:nvPr>
        </p:nvSpPr>
        <p:spPr>
          <a:xfrm>
            <a:off x="3460738" y="790821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Занимање са дугогодишњом традицијом;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Оспособљавање за обављање послова платног промета, благајника, књиговође, статистичара...;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Практична примена се одвија кроз предмет Економско пословање која се обавља у специјализованим учионицама-бироима које су опремљене као канцеларије у предузећу;</a:t>
            </a:r>
            <a:endParaRPr sz="200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Могуће запослење у свим привредним и ванпривредним организацијама на финансијским, књиговодственим и комерцијалним пословима. </a:t>
            </a:r>
            <a:endParaRPr sz="2000"/>
          </a:p>
          <a:p>
            <a:pPr marL="177800" lvl="0" indent="-50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F2FFCE-3B23-4D5F-850D-DA3F4151F532}"/>
              </a:ext>
            </a:extLst>
          </p:cNvPr>
          <p:cNvSpPr/>
          <p:nvPr/>
        </p:nvSpPr>
        <p:spPr>
          <a:xfrm>
            <a:off x="203202" y="443411"/>
            <a:ext cx="1801703" cy="1416227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DB75FE-98C6-4C82-9F08-DE1E1266A572}"/>
              </a:ext>
            </a:extLst>
          </p:cNvPr>
          <p:cNvSpPr txBox="1"/>
          <p:nvPr/>
        </p:nvSpPr>
        <p:spPr>
          <a:xfrm>
            <a:off x="216746" y="552709"/>
            <a:ext cx="17881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општеобразовни предмети: српски језик и књижевност, енглески језик, историја, математика, биологија, хемија 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F8E6D4-C5B4-4D1A-B194-1654D058C17D}"/>
              </a:ext>
            </a:extLst>
          </p:cNvPr>
          <p:cNvSpPr/>
          <p:nvPr/>
        </p:nvSpPr>
        <p:spPr>
          <a:xfrm>
            <a:off x="203203" y="1984625"/>
            <a:ext cx="1801703" cy="1831848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615D3E-66DC-4E3F-892A-DCC6E69C1937}"/>
              </a:ext>
            </a:extLst>
          </p:cNvPr>
          <p:cNvSpPr txBox="1"/>
          <p:nvPr/>
        </p:nvSpPr>
        <p:spPr>
          <a:xfrm>
            <a:off x="257085" y="1922355"/>
            <a:ext cx="170688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r-Cyrl-RS" sz="1100" dirty="0">
              <a:solidFill>
                <a:schemeClr val="bg1"/>
              </a:solidFill>
            </a:endParaRPr>
          </a:p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стручни предмети: пословна економија, рачуноводство, пословна коресподенција и комуникација, принципи економије, </a:t>
            </a:r>
          </a:p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 право, економска географија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79FCD9-82CE-45C3-B0DA-B7FA1C4E5BA2}"/>
              </a:ext>
            </a:extLst>
          </p:cNvPr>
          <p:cNvSpPr/>
          <p:nvPr/>
        </p:nvSpPr>
        <p:spPr>
          <a:xfrm>
            <a:off x="216746" y="3974822"/>
            <a:ext cx="1788161" cy="706512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3556A4-5EF0-449D-8005-5118C2528C32}"/>
              </a:ext>
            </a:extLst>
          </p:cNvPr>
          <p:cNvSpPr txBox="1"/>
          <p:nvPr/>
        </p:nvSpPr>
        <p:spPr>
          <a:xfrm>
            <a:off x="264668" y="3902834"/>
            <a:ext cx="1706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r-Cyrl-RS" sz="1000" b="1" dirty="0">
              <a:solidFill>
                <a:schemeClr val="bg1"/>
              </a:solidFill>
            </a:endParaRPr>
          </a:p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Изборни програми: верска настава/ грађанско васпитање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8179DE6-AB48-4DF9-BCD1-8B8FE8D0BE40}"/>
              </a:ext>
            </a:extLst>
          </p:cNvPr>
          <p:cNvSpPr/>
          <p:nvPr/>
        </p:nvSpPr>
        <p:spPr>
          <a:xfrm>
            <a:off x="2501606" y="418906"/>
            <a:ext cx="1851400" cy="1401857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81BE51-4800-4B9D-ADED-0889F5DB0CC2}"/>
              </a:ext>
            </a:extLst>
          </p:cNvPr>
          <p:cNvSpPr txBox="1"/>
          <p:nvPr/>
        </p:nvSpPr>
        <p:spPr>
          <a:xfrm>
            <a:off x="2567093" y="530993"/>
            <a:ext cx="17204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општеобразовни предмети: српски језик и књижевност, енглески језик, математика, историја, ликовна култура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D1048B3-3EE0-4DA4-A621-199A0C2E1992}"/>
              </a:ext>
            </a:extLst>
          </p:cNvPr>
          <p:cNvSpPr/>
          <p:nvPr/>
        </p:nvSpPr>
        <p:spPr>
          <a:xfrm>
            <a:off x="2512907" y="1948527"/>
            <a:ext cx="1855893" cy="202340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E28ADD-F5B2-46CA-9505-92D4290F75E1}"/>
              </a:ext>
            </a:extLst>
          </p:cNvPr>
          <p:cNvSpPr txBox="1"/>
          <p:nvPr/>
        </p:nvSpPr>
        <p:spPr>
          <a:xfrm>
            <a:off x="2532516" y="1581750"/>
            <a:ext cx="182879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r-Cyrl-RS" sz="1100" b="1" dirty="0">
              <a:solidFill>
                <a:schemeClr val="bg1"/>
              </a:solidFill>
            </a:endParaRPr>
          </a:p>
          <a:p>
            <a:pPr algn="ctr"/>
            <a:endParaRPr lang="sr-Cyrl-RS" sz="1100" b="1" dirty="0">
              <a:solidFill>
                <a:schemeClr val="bg1"/>
              </a:solidFill>
            </a:endParaRPr>
          </a:p>
          <a:p>
            <a:pPr algn="ctr"/>
            <a:endParaRPr lang="sr-Cyrl-RS" sz="1000" b="1" dirty="0">
              <a:solidFill>
                <a:schemeClr val="bg1"/>
              </a:solidFill>
            </a:endParaRPr>
          </a:p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стручни предмети: принципи економије, пословна економија, рачуноводство, пословна коресподенција и комуникација, пословни енглески, пословна информатика, јавне финансије, право, економско пословање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3093C95-0063-4851-8F17-E1770457B27F}"/>
              </a:ext>
            </a:extLst>
          </p:cNvPr>
          <p:cNvSpPr/>
          <p:nvPr/>
        </p:nvSpPr>
        <p:spPr>
          <a:xfrm>
            <a:off x="2526453" y="4162548"/>
            <a:ext cx="1842347" cy="717297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A79EF9-6B1F-4530-8A1C-B268FA4C0722}"/>
              </a:ext>
            </a:extLst>
          </p:cNvPr>
          <p:cNvSpPr txBox="1"/>
          <p:nvPr/>
        </p:nvSpPr>
        <p:spPr>
          <a:xfrm>
            <a:off x="2587515" y="4088461"/>
            <a:ext cx="1706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r-Cyrl-RS" sz="1000" b="1" dirty="0">
              <a:solidFill>
                <a:schemeClr val="bg1"/>
              </a:solidFill>
            </a:endParaRPr>
          </a:p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Изборни програми: верска настава / грађанско васпитање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BFBB80-BFF1-45C1-9BC2-BD70FC9069A0}"/>
              </a:ext>
            </a:extLst>
          </p:cNvPr>
          <p:cNvSpPr/>
          <p:nvPr/>
        </p:nvSpPr>
        <p:spPr>
          <a:xfrm>
            <a:off x="4849705" y="411250"/>
            <a:ext cx="1842349" cy="1479294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3DC49E0-D491-491B-B2D5-CB150F59C5FD}"/>
              </a:ext>
            </a:extLst>
          </p:cNvPr>
          <p:cNvSpPr/>
          <p:nvPr/>
        </p:nvSpPr>
        <p:spPr>
          <a:xfrm>
            <a:off x="4870027" y="2028747"/>
            <a:ext cx="1855893" cy="1942169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46182F6-604E-4682-A36B-1B2EA1932509}"/>
              </a:ext>
            </a:extLst>
          </p:cNvPr>
          <p:cNvSpPr/>
          <p:nvPr/>
        </p:nvSpPr>
        <p:spPr>
          <a:xfrm>
            <a:off x="4930986" y="4114158"/>
            <a:ext cx="1801708" cy="796842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72E30DA-1AC2-4924-B349-901F916FEA99}"/>
              </a:ext>
            </a:extLst>
          </p:cNvPr>
          <p:cNvSpPr/>
          <p:nvPr/>
        </p:nvSpPr>
        <p:spPr>
          <a:xfrm>
            <a:off x="7055528" y="421778"/>
            <a:ext cx="1940601" cy="110134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855C6F0-F36A-4C58-9C5B-48B81A3171BE}"/>
              </a:ext>
            </a:extLst>
          </p:cNvPr>
          <p:cNvSpPr/>
          <p:nvPr/>
        </p:nvSpPr>
        <p:spPr>
          <a:xfrm>
            <a:off x="7166187" y="1639147"/>
            <a:ext cx="1774610" cy="1777821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31D4634-0F83-4FAA-9330-495D57C4A914}"/>
              </a:ext>
            </a:extLst>
          </p:cNvPr>
          <p:cNvSpPr/>
          <p:nvPr/>
        </p:nvSpPr>
        <p:spPr>
          <a:xfrm>
            <a:off x="7200053" y="3564149"/>
            <a:ext cx="1740743" cy="912872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77E33D-92F7-4F49-96A3-1F87CCE5D328}"/>
              </a:ext>
            </a:extLst>
          </p:cNvPr>
          <p:cNvSpPr txBox="1"/>
          <p:nvPr/>
        </p:nvSpPr>
        <p:spPr>
          <a:xfrm>
            <a:off x="4930986" y="484605"/>
            <a:ext cx="16865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општеобразовни предмети: српски језик и књижевност, енглески језик, математика, социологија са правима грађана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BA2F80-8A31-4C5F-A5FE-7CCEED8DABFF}"/>
              </a:ext>
            </a:extLst>
          </p:cNvPr>
          <p:cNvSpPr txBox="1"/>
          <p:nvPr/>
        </p:nvSpPr>
        <p:spPr>
          <a:xfrm>
            <a:off x="4957876" y="1952630"/>
            <a:ext cx="17204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r-Cyrl-RS" sz="1000" b="1" dirty="0">
              <a:solidFill>
                <a:schemeClr val="bg1"/>
              </a:solidFill>
            </a:endParaRPr>
          </a:p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стручни предмети: принципи економије, пословна економија, рачуноводство, пословни енглески језик, електронско пословање, банкарство и осигурање, статистика, право, економско пословање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9812FD-A36D-4EBC-81BC-732B06D57448}"/>
              </a:ext>
            </a:extLst>
          </p:cNvPr>
          <p:cNvSpPr txBox="1"/>
          <p:nvPr/>
        </p:nvSpPr>
        <p:spPr>
          <a:xfrm>
            <a:off x="4897425" y="3995450"/>
            <a:ext cx="18694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r-Cyrl-RS" sz="1000" b="1" dirty="0">
              <a:solidFill>
                <a:schemeClr val="bg1"/>
              </a:solidFill>
            </a:endParaRPr>
          </a:p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Изборни програми: верска настава/ грађанско васпитање, историја (одабране теме)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680E46-8F47-4589-B8DC-10571085A074}"/>
              </a:ext>
            </a:extLst>
          </p:cNvPr>
          <p:cNvSpPr txBox="1"/>
          <p:nvPr/>
        </p:nvSpPr>
        <p:spPr>
          <a:xfrm>
            <a:off x="7179226" y="530180"/>
            <a:ext cx="1706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општеобразовни предмети: српски језик и књижевност, енглески језик, математика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FAF641-6E76-44E5-977D-5990D2B73D8F}"/>
              </a:ext>
            </a:extLst>
          </p:cNvPr>
          <p:cNvSpPr txBox="1"/>
          <p:nvPr/>
        </p:nvSpPr>
        <p:spPr>
          <a:xfrm>
            <a:off x="7191553" y="1768145"/>
            <a:ext cx="1740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Обавезни стручни предмети: пословна економија, рачуноводство, банкарство, статистика, право, маркетинг, економско пословање, предузетништво, електронско пословање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CF04D1-E6DB-4B6E-A9DD-EDF5AA280276}"/>
              </a:ext>
            </a:extLst>
          </p:cNvPr>
          <p:cNvSpPr txBox="1"/>
          <p:nvPr/>
        </p:nvSpPr>
        <p:spPr>
          <a:xfrm>
            <a:off x="7242831" y="3433797"/>
            <a:ext cx="16910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r-Cyrl-RS" sz="1000" b="1" dirty="0">
              <a:solidFill>
                <a:schemeClr val="bg1"/>
              </a:solidFill>
            </a:endParaRPr>
          </a:p>
          <a:p>
            <a:pPr algn="ctr"/>
            <a:r>
              <a:rPr lang="sr-Cyrl-RS" sz="1000" b="1" dirty="0">
                <a:solidFill>
                  <a:schemeClr val="bg1"/>
                </a:solidFill>
              </a:rPr>
              <a:t>Изборни програми: верска настава/ грађанско васпитање, електронско пословање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78C172-F61C-4AE6-989B-EC291D4B4EAC}"/>
              </a:ext>
            </a:extLst>
          </p:cNvPr>
          <p:cNvSpPr txBox="1"/>
          <p:nvPr/>
        </p:nvSpPr>
        <p:spPr>
          <a:xfrm>
            <a:off x="3227493" y="95677"/>
            <a:ext cx="426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chemeClr val="bg1"/>
                </a:solidFill>
              </a:rPr>
              <a:t>II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D9D75F-C748-4CD1-B724-38F4235E3556}"/>
              </a:ext>
            </a:extLst>
          </p:cNvPr>
          <p:cNvSpPr txBox="1"/>
          <p:nvPr/>
        </p:nvSpPr>
        <p:spPr>
          <a:xfrm>
            <a:off x="5540585" y="121540"/>
            <a:ext cx="65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chemeClr val="bg1"/>
                </a:solidFill>
              </a:rPr>
              <a:t>III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B06C3E-D779-4E93-94AD-934059231FAC}"/>
              </a:ext>
            </a:extLst>
          </p:cNvPr>
          <p:cNvSpPr txBox="1"/>
          <p:nvPr/>
        </p:nvSpPr>
        <p:spPr>
          <a:xfrm>
            <a:off x="7893173" y="110348"/>
            <a:ext cx="514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solidFill>
                  <a:schemeClr val="bg1"/>
                </a:solidFill>
              </a:rPr>
              <a:t>IV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2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32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2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2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2"/>
          <p:cNvSpPr txBox="1"/>
          <p:nvPr/>
        </p:nvSpPr>
        <p:spPr>
          <a:xfrm>
            <a:off x="543243" y="2048986"/>
            <a:ext cx="2064544" cy="992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3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Економски техничар</a:t>
            </a:r>
            <a:endParaRPr sz="3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32" descr="https://lh3.googleusercontent.com/pibKKlO6f04kmRUk-XaNpLCINHSldi0agKx4PVyZY6goGKpy-bwB6frgnQlUcX6ZTEALUC9_WjF0GuxH78F_srmhVrNogIbhPh6DEr2NOC-6RwtBbApvZyr5ZYdE05Z-xk8NQTOLcBWBdvxJGO-CtQ=s2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1380" y="171462"/>
            <a:ext cx="2983959" cy="2297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2" descr="C:\Users\14_7\Downloads\IMG_5236 (1)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0503" y="2795540"/>
            <a:ext cx="3271714" cy="204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MG_455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289" y="189186"/>
            <a:ext cx="2490078" cy="22807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3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3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33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3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3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3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3"/>
          <p:cNvSpPr txBox="1">
            <a:spLocks noGrp="1"/>
          </p:cNvSpPr>
          <p:nvPr>
            <p:ph type="title"/>
          </p:nvPr>
        </p:nvSpPr>
        <p:spPr>
          <a:xfrm>
            <a:off x="261257" y="521421"/>
            <a:ext cx="2489809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libri"/>
              <a:buNone/>
            </a:pPr>
            <a:r>
              <a:rPr lang="sr" sz="2600" b="1" dirty="0">
                <a:solidFill>
                  <a:srgbClr val="FFFFFF"/>
                </a:solidFill>
              </a:rPr>
              <a:t>Комерцијалиста</a:t>
            </a:r>
            <a:endParaRPr b="1" dirty="0"/>
          </a:p>
        </p:txBody>
      </p:sp>
      <p:sp>
        <p:nvSpPr>
          <p:cNvPr id="234" name="Google Shape;234;p33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Службеник у велетрговинским и спољнотрговинским предузећима;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Канцеларијски радник;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Службеник на терену;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Комерцијалисти врше набавку робе од добављача и препродају је другим предузећима;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Практична примена се одвија кроз предмет Обука у виртуелном предузећу која се обавља у специјализованим учионицама - бироима које су опремљене као канцеларије у предузећу.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Kancelarij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1710</Words>
  <Application>Microsoft Office PowerPoint</Application>
  <PresentationFormat>On-screen Show (16:9)</PresentationFormat>
  <Paragraphs>182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Bahnschrift Light</vt:lpstr>
      <vt:lpstr>Bahnschrift SemiBold SemiConden</vt:lpstr>
      <vt:lpstr>Calibri</vt:lpstr>
      <vt:lpstr>Times New Roman</vt:lpstr>
      <vt:lpstr>Simple Light</vt:lpstr>
      <vt:lpstr>Office tema</vt:lpstr>
      <vt:lpstr>Економско-трговачка школа “Књаз Милош”</vt:lpstr>
      <vt:lpstr>Економско-трговачка школа "Књаз Милош"</vt:lpstr>
      <vt:lpstr>Економско-трговачка школа "Књаз Милош"</vt:lpstr>
      <vt:lpstr>Економско-трговачка школа "Књаз Милош"</vt:lpstr>
      <vt:lpstr>Образовни профили </vt:lpstr>
      <vt:lpstr>Економски    техничар</vt:lpstr>
      <vt:lpstr>PowerPoint Presentation</vt:lpstr>
      <vt:lpstr>PowerPoint Presentation</vt:lpstr>
      <vt:lpstr>Комерцијалиста</vt:lpstr>
      <vt:lpstr>PowerPoint Presentation</vt:lpstr>
      <vt:lpstr>PowerPoint Presentation</vt:lpstr>
      <vt:lpstr>Финансијско-рачуноводствени техничар</vt:lpstr>
      <vt:lpstr>PowerPoint Presentation</vt:lpstr>
      <vt:lpstr>PowerPoint Presentation</vt:lpstr>
      <vt:lpstr>Кувар</vt:lpstr>
      <vt:lpstr>PowerPoint Presentation</vt:lpstr>
      <vt:lpstr>PowerPoint Presentation</vt:lpstr>
      <vt:lpstr>Трговац</vt:lpstr>
      <vt:lpstr>PowerPoint Presentation</vt:lpstr>
      <vt:lpstr>PowerPoint Presentation</vt:lpstr>
      <vt:lpstr>Даљи наставак  школовања</vt:lpstr>
      <vt:lpstr>PowerPoint Presentation</vt:lpstr>
      <vt:lpstr>PowerPoint Presentation</vt:lpstr>
      <vt:lpstr>Радионице</vt:lpstr>
      <vt:lpstr>Практична настава</vt:lpstr>
      <vt:lpstr>Такмичења </vt:lpstr>
      <vt:lpstr>Рад у секцијама</vt:lpstr>
      <vt:lpstr>Спортске  активности</vt:lpstr>
      <vt:lpstr>Студиjска потовањa</vt:lpstr>
      <vt:lpstr>Екскурзије  </vt:lpstr>
      <vt:lpstr>Излети  </vt:lpstr>
      <vt:lpstr>Међународна размена ЕТШ „Књаз Милош” и Liceul Tehnologic Baia de Fier из Румуније, у оквиру програма „Еразмус плус” </vt:lpstr>
      <vt:lpstr>Међународна размена Економско-трговачке школе „Књаз Милош” и Средњошколског центра „Вогошћа” </vt:lpstr>
      <vt:lpstr>Meђународна pазмена са “Ozel Marmara Koleji “ </vt:lpstr>
      <vt:lpstr>Meђународна pазмена са “Shkolla Tregtare Vlorë”</vt:lpstr>
      <vt:lpstr>Посете сајмовима, државним и културним институцијама </vt:lpstr>
      <vt:lpstr>Остале активности </vt:lpstr>
      <vt:lpstr>За више информација:</vt:lpstr>
      <vt:lpstr>Хвала на пажњи!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Економско-трговачка школа</dc:title>
  <dc:creator>13</dc:creator>
  <cp:lastModifiedBy>User</cp:lastModifiedBy>
  <cp:revision>36</cp:revision>
  <dcterms:modified xsi:type="dcterms:W3CDTF">2026-06-09T09:19:44Z</dcterms:modified>
</cp:coreProperties>
</file>